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9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79" r:id="rId20"/>
    <p:sldId id="280" r:id="rId21"/>
    <p:sldId id="281" r:id="rId22"/>
    <p:sldId id="282" r:id="rId23"/>
    <p:sldId id="264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305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6" r:id="rId48"/>
    <p:sldId id="307" r:id="rId49"/>
    <p:sldId id="308" r:id="rId50"/>
    <p:sldId id="310" r:id="rId51"/>
    <p:sldId id="309" r:id="rId52"/>
    <p:sldId id="311" r:id="rId53"/>
    <p:sldId id="312" r:id="rId5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4D33"/>
    <a:srgbClr val="BA6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BA398-3E36-4093-9BCD-83C6202A0124}" v="18" dt="2020-05-29T08:14:47.2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estyén Lilla Anna" userId="39b89067-87a6-4b2c-b3af-0b2d109e3f27" providerId="ADAL" clId="{313BA398-3E36-4093-9BCD-83C6202A0124}"/>
    <pc:docChg chg="undo custSel addSld delSld modSld sldOrd">
      <pc:chgData name="Sebestyén Lilla Anna" userId="39b89067-87a6-4b2c-b3af-0b2d109e3f27" providerId="ADAL" clId="{313BA398-3E36-4093-9BCD-83C6202A0124}" dt="2020-05-29T08:15:20.446" v="76" actId="2696"/>
      <pc:docMkLst>
        <pc:docMk/>
      </pc:docMkLst>
      <pc:sldChg chg="addSp delSp modSp">
        <pc:chgData name="Sebestyén Lilla Anna" userId="39b89067-87a6-4b2c-b3af-0b2d109e3f27" providerId="ADAL" clId="{313BA398-3E36-4093-9BCD-83C6202A0124}" dt="2020-05-29T08:12:10.451" v="22"/>
        <pc:sldMkLst>
          <pc:docMk/>
          <pc:sldMk cId="1729917874" sldId="260"/>
        </pc:sldMkLst>
        <pc:picChg chg="add del">
          <ac:chgData name="Sebestyén Lilla Anna" userId="39b89067-87a6-4b2c-b3af-0b2d109e3f27" providerId="ADAL" clId="{313BA398-3E36-4093-9BCD-83C6202A0124}" dt="2020-05-29T08:11:55.644" v="16"/>
          <ac:picMkLst>
            <pc:docMk/>
            <pc:sldMk cId="1729917874" sldId="260"/>
            <ac:picMk id="5" creationId="{E8B808CF-F75D-4DD9-8728-DBED1CFFB003}"/>
          </ac:picMkLst>
        </pc:picChg>
        <pc:picChg chg="add del mod">
          <ac:chgData name="Sebestyén Lilla Anna" userId="39b89067-87a6-4b2c-b3af-0b2d109e3f27" providerId="ADAL" clId="{313BA398-3E36-4093-9BCD-83C6202A0124}" dt="2020-05-29T08:12:10.451" v="22"/>
          <ac:picMkLst>
            <pc:docMk/>
            <pc:sldMk cId="1729917874" sldId="260"/>
            <ac:picMk id="7" creationId="{80FA7BFF-3157-4578-BA45-873AB79D4A2E}"/>
          </ac:picMkLst>
        </pc:picChg>
      </pc:sldChg>
      <pc:sldChg chg="addSp delSp modSp add ord">
        <pc:chgData name="Sebestyén Lilla Anna" userId="39b89067-87a6-4b2c-b3af-0b2d109e3f27" providerId="ADAL" clId="{313BA398-3E36-4093-9BCD-83C6202A0124}" dt="2020-05-29T08:14:11.968" v="60" actId="931"/>
        <pc:sldMkLst>
          <pc:docMk/>
          <pc:sldMk cId="853583743" sldId="262"/>
        </pc:sldMkLst>
        <pc:spChg chg="mod">
          <ac:chgData name="Sebestyén Lilla Anna" userId="39b89067-87a6-4b2c-b3af-0b2d109e3f27" providerId="ADAL" clId="{313BA398-3E36-4093-9BCD-83C6202A0124}" dt="2020-05-29T08:11:29.381" v="9" actId="20577"/>
          <ac:spMkLst>
            <pc:docMk/>
            <pc:sldMk cId="853583743" sldId="262"/>
            <ac:spMk id="2" creationId="{538396A8-5D74-48C6-9E77-E425E7294716}"/>
          </ac:spMkLst>
        </pc:spChg>
        <pc:spChg chg="add del">
          <ac:chgData name="Sebestyén Lilla Anna" userId="39b89067-87a6-4b2c-b3af-0b2d109e3f27" providerId="ADAL" clId="{313BA398-3E36-4093-9BCD-83C6202A0124}" dt="2020-05-29T08:14:11.968" v="60" actId="931"/>
          <ac:spMkLst>
            <pc:docMk/>
            <pc:sldMk cId="853583743" sldId="262"/>
            <ac:spMk id="3" creationId="{423748A1-289C-4FAB-B675-E58506FD2C7A}"/>
          </ac:spMkLst>
        </pc:spChg>
        <pc:picChg chg="add del mod">
          <ac:chgData name="Sebestyén Lilla Anna" userId="39b89067-87a6-4b2c-b3af-0b2d109e3f27" providerId="ADAL" clId="{313BA398-3E36-4093-9BCD-83C6202A0124}" dt="2020-05-29T08:11:49.700" v="14" actId="931"/>
          <ac:picMkLst>
            <pc:docMk/>
            <pc:sldMk cId="853583743" sldId="262"/>
            <ac:picMk id="5" creationId="{F09081B1-5DD1-4BAE-898E-5875C92B3AC1}"/>
          </ac:picMkLst>
        </pc:picChg>
        <pc:picChg chg="add mod">
          <ac:chgData name="Sebestyén Lilla Anna" userId="39b89067-87a6-4b2c-b3af-0b2d109e3f27" providerId="ADAL" clId="{313BA398-3E36-4093-9BCD-83C6202A0124}" dt="2020-05-29T08:12:23.803" v="28" actId="1076"/>
          <ac:picMkLst>
            <pc:docMk/>
            <pc:sldMk cId="853583743" sldId="262"/>
            <ac:picMk id="6" creationId="{A8744A62-B0DE-4F7A-A637-522BA87884A9}"/>
          </ac:picMkLst>
        </pc:picChg>
        <pc:picChg chg="add del">
          <ac:chgData name="Sebestyén Lilla Anna" userId="39b89067-87a6-4b2c-b3af-0b2d109e3f27" providerId="ADAL" clId="{313BA398-3E36-4093-9BCD-83C6202A0124}" dt="2020-05-29T08:12:40.241" v="30" actId="478"/>
          <ac:picMkLst>
            <pc:docMk/>
            <pc:sldMk cId="853583743" sldId="262"/>
            <ac:picMk id="7" creationId="{DB14EF5B-7B46-4ED8-B017-55EDC0278CD0}"/>
          </ac:picMkLst>
        </pc:picChg>
        <pc:picChg chg="add">
          <ac:chgData name="Sebestyén Lilla Anna" userId="39b89067-87a6-4b2c-b3af-0b2d109e3f27" providerId="ADAL" clId="{313BA398-3E36-4093-9BCD-83C6202A0124}" dt="2020-05-29T08:12:48.907" v="31"/>
          <ac:picMkLst>
            <pc:docMk/>
            <pc:sldMk cId="853583743" sldId="262"/>
            <ac:picMk id="8" creationId="{44F19B2C-C23E-44FA-9E8A-90ED394113C3}"/>
          </ac:picMkLst>
        </pc:picChg>
        <pc:picChg chg="add del mod">
          <ac:chgData name="Sebestyén Lilla Anna" userId="39b89067-87a6-4b2c-b3af-0b2d109e3f27" providerId="ADAL" clId="{313BA398-3E36-4093-9BCD-83C6202A0124}" dt="2020-05-29T08:14:11.968" v="60" actId="931"/>
          <ac:picMkLst>
            <pc:docMk/>
            <pc:sldMk cId="853583743" sldId="262"/>
            <ac:picMk id="10" creationId="{18BFB17C-26B0-4156-8B7A-0587F8242088}"/>
          </ac:picMkLst>
        </pc:picChg>
      </pc:sldChg>
      <pc:sldChg chg="addSp delSp modSp add">
        <pc:chgData name="Sebestyén Lilla Anna" userId="39b89067-87a6-4b2c-b3af-0b2d109e3f27" providerId="ADAL" clId="{313BA398-3E36-4093-9BCD-83C6202A0124}" dt="2020-05-29T08:15:10.152" v="75" actId="1076"/>
        <pc:sldMkLst>
          <pc:docMk/>
          <pc:sldMk cId="2823549913" sldId="263"/>
        </pc:sldMkLst>
        <pc:spChg chg="mod">
          <ac:chgData name="Sebestyén Lilla Anna" userId="39b89067-87a6-4b2c-b3af-0b2d109e3f27" providerId="ADAL" clId="{313BA398-3E36-4093-9BCD-83C6202A0124}" dt="2020-05-29T08:13:16.273" v="50" actId="20577"/>
          <ac:spMkLst>
            <pc:docMk/>
            <pc:sldMk cId="2823549913" sldId="263"/>
            <ac:spMk id="2" creationId="{538396A8-5D74-48C6-9E77-E425E7294716}"/>
          </ac:spMkLst>
        </pc:spChg>
        <pc:picChg chg="del">
          <ac:chgData name="Sebestyén Lilla Anna" userId="39b89067-87a6-4b2c-b3af-0b2d109e3f27" providerId="ADAL" clId="{313BA398-3E36-4093-9BCD-83C6202A0124}" dt="2020-05-29T08:13:51.042" v="51" actId="478"/>
          <ac:picMkLst>
            <pc:docMk/>
            <pc:sldMk cId="2823549913" sldId="263"/>
            <ac:picMk id="6" creationId="{A8744A62-B0DE-4F7A-A637-522BA87884A9}"/>
          </ac:picMkLst>
        </pc:picChg>
        <pc:picChg chg="add mod">
          <ac:chgData name="Sebestyén Lilla Anna" userId="39b89067-87a6-4b2c-b3af-0b2d109e3f27" providerId="ADAL" clId="{313BA398-3E36-4093-9BCD-83C6202A0124}" dt="2020-05-29T08:15:10.152" v="75" actId="1076"/>
          <ac:picMkLst>
            <pc:docMk/>
            <pc:sldMk cId="2823549913" sldId="263"/>
            <ac:picMk id="7" creationId="{E27E65FA-2C0B-4E80-8D34-E7A281FAABB4}"/>
          </ac:picMkLst>
        </pc:picChg>
      </pc:sldChg>
      <pc:sldChg chg="addSp delSp modSp add del">
        <pc:chgData name="Sebestyén Lilla Anna" userId="39b89067-87a6-4b2c-b3af-0b2d109e3f27" providerId="ADAL" clId="{313BA398-3E36-4093-9BCD-83C6202A0124}" dt="2020-05-29T08:15:20.446" v="76" actId="2696"/>
        <pc:sldMkLst>
          <pc:docMk/>
          <pc:sldMk cId="671214943" sldId="264"/>
        </pc:sldMkLst>
        <pc:picChg chg="add del mod">
          <ac:chgData name="Sebestyén Lilla Anna" userId="39b89067-87a6-4b2c-b3af-0b2d109e3f27" providerId="ADAL" clId="{313BA398-3E36-4093-9BCD-83C6202A0124}" dt="2020-05-29T08:14:43.493" v="66"/>
          <ac:picMkLst>
            <pc:docMk/>
            <pc:sldMk cId="671214943" sldId="264"/>
            <ac:picMk id="3" creationId="{30B4164A-FA86-416D-B0DA-85270C93869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C816E0C-496C-4730-A595-DD89CB2B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8690" y="844510"/>
            <a:ext cx="3710018" cy="4169749"/>
          </a:xfrm>
        </p:spPr>
        <p:txBody>
          <a:bodyPr>
            <a:normAutofit/>
          </a:bodyPr>
          <a:lstStyle/>
          <a:p>
            <a:r>
              <a:rPr lang="hu-HU" sz="4400" dirty="0" smtClean="0"/>
              <a:t>Gráfok és gazdasági alkalmazásaik. Hálótervezés</a:t>
            </a:r>
            <a:endParaRPr lang="hu-HU" sz="4400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E753303A-C283-4EB4-B459-E6490B7C1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8690" y="5097928"/>
            <a:ext cx="3710018" cy="915561"/>
          </a:xfrm>
        </p:spPr>
        <p:txBody>
          <a:bodyPr>
            <a:normAutofit/>
          </a:bodyPr>
          <a:lstStyle/>
          <a:p>
            <a:endParaRPr lang="hu-HU"/>
          </a:p>
        </p:txBody>
      </p:sp>
      <p:pic>
        <p:nvPicPr>
          <p:cNvPr id="6" name="Kép 5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37B5BA7-6C2C-40C1-9DB5-46C1FB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3" r="6897" b="-2"/>
          <a:stretch/>
        </p:blipFill>
        <p:spPr>
          <a:xfrm>
            <a:off x="6095998" y="-20965"/>
            <a:ext cx="6096002" cy="6878965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:a16="http://schemas.microsoft.com/office/drawing/2014/main" xmlns="" id="{604C319A-96A9-4EB2-9DA5-937D238655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16426"/>
            <a:ext cx="3046662" cy="865618"/>
          </a:xfrm>
          <a:prstGeom prst="rect">
            <a:avLst/>
          </a:prstGeom>
        </p:spPr>
      </p:pic>
      <p:sp>
        <p:nvSpPr>
          <p:cNvPr id="32" name="Folyamatábra: Kézi adatbevitel 31">
            <a:extLst>
              <a:ext uri="{FF2B5EF4-FFF2-40B4-BE49-F238E27FC236}">
                <a16:creationId xmlns:a16="http://schemas.microsoft.com/office/drawing/2014/main" xmlns="" id="{49C9D3B0-452B-443D-8F36-9D2AC811C586}"/>
              </a:ext>
            </a:extLst>
          </p:cNvPr>
          <p:cNvSpPr/>
          <p:nvPr/>
        </p:nvSpPr>
        <p:spPr>
          <a:xfrm rot="10800000">
            <a:off x="-1066384" y="0"/>
            <a:ext cx="2804559" cy="7334250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3" name="Folyamatábra: Kézi adatbevitel 32">
            <a:extLst>
              <a:ext uri="{FF2B5EF4-FFF2-40B4-BE49-F238E27FC236}">
                <a16:creationId xmlns:a16="http://schemas.microsoft.com/office/drawing/2014/main" xmlns="" id="{97CB92EA-4732-40F6-BD07-E9181E1D651E}"/>
              </a:ext>
            </a:extLst>
          </p:cNvPr>
          <p:cNvSpPr/>
          <p:nvPr/>
        </p:nvSpPr>
        <p:spPr>
          <a:xfrm rot="10800000">
            <a:off x="-1487000" y="-314836"/>
            <a:ext cx="2664519" cy="704089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11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>
            <a:normAutofit/>
          </a:bodyPr>
          <a:lstStyle/>
          <a:p>
            <a:r>
              <a:rPr lang="hu-HU" dirty="0"/>
              <a:t>A </a:t>
            </a:r>
            <a:r>
              <a:rPr lang="hu-HU" i="1" dirty="0"/>
              <a:t>háló</a:t>
            </a:r>
            <a:r>
              <a:rPr lang="hu-HU" dirty="0"/>
              <a:t> olyan irányított körmentes gráf, amiben pontosan egy forrás és egy nyelő van, és nem tartalmaz többszörös irányított éleket.</a:t>
            </a:r>
          </a:p>
          <a:p>
            <a:pPr marL="0" indent="0">
              <a:buNone/>
            </a:pPr>
            <a:r>
              <a:rPr lang="hu-HU" dirty="0"/>
              <a:t>Példa hálóra:</a:t>
            </a:r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Hálótervezés</a:t>
            </a:r>
          </a:p>
        </p:txBody>
      </p:sp>
      <p:grpSp>
        <p:nvGrpSpPr>
          <p:cNvPr id="66" name="Csoportba foglalás 65"/>
          <p:cNvGrpSpPr/>
          <p:nvPr/>
        </p:nvGrpSpPr>
        <p:grpSpPr>
          <a:xfrm>
            <a:off x="2589212" y="3506707"/>
            <a:ext cx="8580620" cy="2001561"/>
            <a:chOff x="2070879" y="4493297"/>
            <a:chExt cx="8580620" cy="2001561"/>
          </a:xfrm>
        </p:grpSpPr>
        <p:sp>
          <p:nvSpPr>
            <p:cNvPr id="43" name="Ellipszis 42"/>
            <p:cNvSpPr/>
            <p:nvPr/>
          </p:nvSpPr>
          <p:spPr>
            <a:xfrm>
              <a:off x="2941149" y="5034778"/>
              <a:ext cx="360000" cy="36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2" name="Ellipszis 51"/>
            <p:cNvSpPr/>
            <p:nvPr/>
          </p:nvSpPr>
          <p:spPr>
            <a:xfrm>
              <a:off x="9457706" y="6134858"/>
              <a:ext cx="360000" cy="360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7" name="Ellipszis 16"/>
            <p:cNvSpPr/>
            <p:nvPr/>
          </p:nvSpPr>
          <p:spPr>
            <a:xfrm>
              <a:off x="8418454" y="4996244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Ellipszis 17"/>
            <p:cNvSpPr/>
            <p:nvPr/>
          </p:nvSpPr>
          <p:spPr>
            <a:xfrm>
              <a:off x="7251923" y="4493297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" name="Ellipszis 18"/>
            <p:cNvSpPr/>
            <p:nvPr/>
          </p:nvSpPr>
          <p:spPr>
            <a:xfrm>
              <a:off x="4031094" y="5017629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Ellipszis 19"/>
            <p:cNvSpPr/>
            <p:nvPr/>
          </p:nvSpPr>
          <p:spPr>
            <a:xfrm>
              <a:off x="5789613" y="5965417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" name="Egyenes összekötő nyíllal 2"/>
            <p:cNvCxnSpPr>
              <a:stCxn id="43" idx="6"/>
              <a:endCxn id="19" idx="2"/>
            </p:cNvCxnSpPr>
            <p:nvPr/>
          </p:nvCxnSpPr>
          <p:spPr>
            <a:xfrm flipV="1">
              <a:off x="3301149" y="5197629"/>
              <a:ext cx="729945" cy="171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gyenes összekötő nyíllal 22"/>
            <p:cNvCxnSpPr>
              <a:stCxn id="43" idx="7"/>
              <a:endCxn id="18" idx="2"/>
            </p:cNvCxnSpPr>
            <p:nvPr/>
          </p:nvCxnSpPr>
          <p:spPr>
            <a:xfrm flipV="1">
              <a:off x="3248428" y="4673297"/>
              <a:ext cx="4003495" cy="4142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gyenes összekötő nyíllal 26"/>
            <p:cNvCxnSpPr>
              <a:stCxn id="43" idx="5"/>
              <a:endCxn id="52" idx="2"/>
            </p:cNvCxnSpPr>
            <p:nvPr/>
          </p:nvCxnSpPr>
          <p:spPr>
            <a:xfrm>
              <a:off x="3248428" y="5342057"/>
              <a:ext cx="6209278" cy="9728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30"/>
            <p:cNvCxnSpPr>
              <a:stCxn id="43" idx="4"/>
              <a:endCxn id="20" idx="2"/>
            </p:cNvCxnSpPr>
            <p:nvPr/>
          </p:nvCxnSpPr>
          <p:spPr>
            <a:xfrm>
              <a:off x="3121149" y="5394778"/>
              <a:ext cx="2668464" cy="7506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0" idx="6"/>
              <a:endCxn id="17" idx="3"/>
            </p:cNvCxnSpPr>
            <p:nvPr/>
          </p:nvCxnSpPr>
          <p:spPr>
            <a:xfrm flipV="1">
              <a:off x="6149613" y="5303523"/>
              <a:ext cx="2321562" cy="841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17" idx="5"/>
              <a:endCxn id="52" idx="0"/>
            </p:cNvCxnSpPr>
            <p:nvPr/>
          </p:nvCxnSpPr>
          <p:spPr>
            <a:xfrm>
              <a:off x="8725733" y="5303523"/>
              <a:ext cx="911973" cy="8313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gyenes összekötő nyíllal 39"/>
            <p:cNvCxnSpPr>
              <a:stCxn id="18" idx="5"/>
              <a:endCxn id="52" idx="1"/>
            </p:cNvCxnSpPr>
            <p:nvPr/>
          </p:nvCxnSpPr>
          <p:spPr>
            <a:xfrm>
              <a:off x="7559202" y="4800576"/>
              <a:ext cx="1951225" cy="13870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gyenes összekötő nyíllal 46"/>
            <p:cNvCxnSpPr>
              <a:stCxn id="19" idx="6"/>
              <a:endCxn id="17" idx="1"/>
            </p:cNvCxnSpPr>
            <p:nvPr/>
          </p:nvCxnSpPr>
          <p:spPr>
            <a:xfrm flipV="1">
              <a:off x="4391094" y="5048965"/>
              <a:ext cx="4080081" cy="148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Szövegdoboz 61"/>
            <p:cNvSpPr txBox="1"/>
            <p:nvPr/>
          </p:nvSpPr>
          <p:spPr>
            <a:xfrm>
              <a:off x="2070879" y="4986912"/>
              <a:ext cx="792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forrás</a:t>
              </a:r>
              <a:endParaRPr lang="hu-HU" dirty="0"/>
            </a:p>
          </p:txBody>
        </p:sp>
        <p:sp>
          <p:nvSpPr>
            <p:cNvPr id="63" name="Szövegdoboz 62"/>
            <p:cNvSpPr txBox="1"/>
            <p:nvPr/>
          </p:nvSpPr>
          <p:spPr>
            <a:xfrm>
              <a:off x="9854486" y="6125526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nyelő</a:t>
              </a:r>
              <a:endParaRPr lang="hu-HU" dirty="0"/>
            </a:p>
          </p:txBody>
        </p:sp>
      </p:grpSp>
    </p:spTree>
    <p:extLst>
      <p:ext uri="{BB962C8B-B14F-4D97-AF65-F5344CB8AC3E}">
        <p14:creationId xmlns:p14="http://schemas.microsoft.com/office/powerpoint/2010/main" val="153859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>
            <a:normAutofit/>
          </a:bodyPr>
          <a:lstStyle/>
          <a:p>
            <a:r>
              <a:rPr lang="hu-HU" dirty="0"/>
              <a:t>Egy adott </a:t>
            </a:r>
            <a:r>
              <a:rPr lang="hu-HU" i="1" dirty="0"/>
              <a:t>folyamat</a:t>
            </a:r>
            <a:r>
              <a:rPr lang="hu-HU" dirty="0"/>
              <a:t> egymást megelőző tevékenységekből áll. Az </a:t>
            </a:r>
            <a:r>
              <a:rPr lang="hu-HU" i="1" dirty="0"/>
              <a:t>A</a:t>
            </a:r>
            <a:r>
              <a:rPr lang="hu-HU" dirty="0"/>
              <a:t> tevékenységet </a:t>
            </a:r>
            <a:r>
              <a:rPr lang="hu-HU" i="1" dirty="0"/>
              <a:t>közvetlenül megelőzi</a:t>
            </a:r>
            <a:r>
              <a:rPr lang="hu-HU" dirty="0"/>
              <a:t> a </a:t>
            </a:r>
            <a:r>
              <a:rPr lang="hu-HU" i="1" dirty="0"/>
              <a:t>B</a:t>
            </a:r>
            <a:r>
              <a:rPr lang="hu-HU" dirty="0"/>
              <a:t> tevékenység, ha a </a:t>
            </a:r>
            <a:r>
              <a:rPr lang="hu-HU" i="1" dirty="0"/>
              <a:t>B</a:t>
            </a:r>
            <a:r>
              <a:rPr lang="hu-HU" dirty="0"/>
              <a:t> tevékenység befejezése után közvetlenül elkezdhető az </a:t>
            </a:r>
            <a:r>
              <a:rPr lang="hu-HU" i="1" dirty="0"/>
              <a:t>A</a:t>
            </a:r>
            <a:r>
              <a:rPr lang="hu-HU" dirty="0"/>
              <a:t> tevékenység.</a:t>
            </a:r>
          </a:p>
          <a:p>
            <a:pPr marL="0" indent="0">
              <a:buNone/>
            </a:pPr>
            <a:r>
              <a:rPr lang="hu-HU" dirty="0"/>
              <a:t>Példa közvetlenül és közvetetten megelőző tevékenységekre: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Hálótervezés</a:t>
            </a:r>
          </a:p>
        </p:txBody>
      </p:sp>
      <p:grpSp>
        <p:nvGrpSpPr>
          <p:cNvPr id="44" name="Csoportba foglalás 43"/>
          <p:cNvGrpSpPr/>
          <p:nvPr/>
        </p:nvGrpSpPr>
        <p:grpSpPr>
          <a:xfrm>
            <a:off x="325198" y="3884182"/>
            <a:ext cx="8977635" cy="962642"/>
            <a:chOff x="1958186" y="4141579"/>
            <a:chExt cx="8977635" cy="962642"/>
          </a:xfrm>
        </p:grpSpPr>
        <p:sp>
          <p:nvSpPr>
            <p:cNvPr id="17" name="Ellipszis 16"/>
            <p:cNvSpPr/>
            <p:nvPr/>
          </p:nvSpPr>
          <p:spPr>
            <a:xfrm>
              <a:off x="7685282" y="4742569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" name="Ellipszis 18"/>
            <p:cNvSpPr/>
            <p:nvPr/>
          </p:nvSpPr>
          <p:spPr>
            <a:xfrm>
              <a:off x="4848726" y="4744221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" name="Egyenes összekötő nyíllal 2"/>
            <p:cNvCxnSpPr>
              <a:stCxn id="25" idx="6"/>
              <a:endCxn id="19" idx="2"/>
            </p:cNvCxnSpPr>
            <p:nvPr/>
          </p:nvCxnSpPr>
          <p:spPr>
            <a:xfrm>
              <a:off x="2372170" y="4922569"/>
              <a:ext cx="2476556" cy="16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17" idx="6"/>
              <a:endCxn id="24" idx="2"/>
            </p:cNvCxnSpPr>
            <p:nvPr/>
          </p:nvCxnSpPr>
          <p:spPr>
            <a:xfrm flipV="1">
              <a:off x="8045282" y="4919656"/>
              <a:ext cx="2476556" cy="29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gyenes összekötő nyíllal 46"/>
            <p:cNvCxnSpPr>
              <a:stCxn id="19" idx="6"/>
              <a:endCxn id="17" idx="2"/>
            </p:cNvCxnSpPr>
            <p:nvPr/>
          </p:nvCxnSpPr>
          <p:spPr>
            <a:xfrm flipV="1">
              <a:off x="5208726" y="4922569"/>
              <a:ext cx="2476556" cy="16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zis 23"/>
            <p:cNvSpPr/>
            <p:nvPr/>
          </p:nvSpPr>
          <p:spPr>
            <a:xfrm>
              <a:off x="10521838" y="4739656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2012170" y="4742569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" name="Téglalap 31"/>
            <p:cNvSpPr/>
            <p:nvPr/>
          </p:nvSpPr>
          <p:spPr>
            <a:xfrm>
              <a:off x="1958186" y="4141579"/>
              <a:ext cx="3304523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sz="1100" b="1" dirty="0"/>
                <a:t>A </a:t>
              </a:r>
              <a:r>
                <a:rPr lang="hu-HU" sz="1100" b="1" dirty="0" smtClean="0"/>
                <a:t>tevékenység:</a:t>
              </a:r>
              <a:endParaRPr lang="hu-HU" sz="1100" dirty="0" smtClean="0"/>
            </a:p>
            <a:p>
              <a:pPr algn="ctr"/>
              <a:r>
                <a:rPr lang="hu-HU" sz="1100" dirty="0" smtClean="0"/>
                <a:t>A </a:t>
              </a:r>
              <a:r>
                <a:rPr lang="hu-HU" sz="1100" dirty="0"/>
                <a:t>vevő a </a:t>
              </a:r>
              <a:r>
                <a:rPr lang="hu-HU" sz="1100" dirty="0" smtClean="0"/>
                <a:t>kereskedőtől</a:t>
              </a:r>
            </a:p>
            <a:p>
              <a:pPr algn="ctr"/>
              <a:r>
                <a:rPr lang="hu-HU" sz="1100" dirty="0"/>
                <a:t>m</a:t>
              </a:r>
              <a:r>
                <a:rPr lang="hu-HU" sz="1100" dirty="0" smtClean="0"/>
                <a:t>egrendeli és </a:t>
              </a:r>
              <a:r>
                <a:rPr lang="hu-HU" sz="1100" dirty="0"/>
                <a:t>kifizeti az árut. </a:t>
              </a:r>
            </a:p>
          </p:txBody>
        </p:sp>
        <p:sp>
          <p:nvSpPr>
            <p:cNvPr id="42" name="Téglalap 41"/>
            <p:cNvSpPr/>
            <p:nvPr/>
          </p:nvSpPr>
          <p:spPr>
            <a:xfrm>
              <a:off x="4792760" y="4141579"/>
              <a:ext cx="3304523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sz="1100" b="1" dirty="0"/>
                <a:t>B </a:t>
              </a:r>
              <a:r>
                <a:rPr lang="hu-HU" sz="1100" b="1" dirty="0" smtClean="0"/>
                <a:t>tevékenység:</a:t>
              </a:r>
            </a:p>
            <a:p>
              <a:pPr algn="ctr"/>
              <a:r>
                <a:rPr lang="hu-HU" sz="1100" dirty="0" smtClean="0"/>
                <a:t>A </a:t>
              </a:r>
              <a:r>
                <a:rPr lang="hu-HU" sz="1100" dirty="0"/>
                <a:t>kereskedő átadja az </a:t>
              </a:r>
              <a:r>
                <a:rPr lang="hu-HU" sz="1100" dirty="0" smtClean="0"/>
                <a:t>árut</a:t>
              </a:r>
            </a:p>
            <a:p>
              <a:pPr algn="ctr"/>
              <a:r>
                <a:rPr lang="hu-HU" sz="1100" dirty="0" smtClean="0"/>
                <a:t>a </a:t>
              </a:r>
              <a:r>
                <a:rPr lang="hu-HU" sz="1100" dirty="0"/>
                <a:t>csomagküldő szolgálatnak.</a:t>
              </a:r>
            </a:p>
          </p:txBody>
        </p:sp>
        <p:sp>
          <p:nvSpPr>
            <p:cNvPr id="48" name="Téglalap 47"/>
            <p:cNvSpPr/>
            <p:nvPr/>
          </p:nvSpPr>
          <p:spPr>
            <a:xfrm>
              <a:off x="7631298" y="4142405"/>
              <a:ext cx="3304523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sz="1100" b="1" dirty="0"/>
                <a:t>C </a:t>
              </a:r>
              <a:r>
                <a:rPr lang="hu-HU" sz="1100" b="1" dirty="0" smtClean="0"/>
                <a:t>tevékenység:</a:t>
              </a:r>
            </a:p>
            <a:p>
              <a:pPr algn="ctr"/>
              <a:r>
                <a:rPr lang="hu-HU" sz="1100" dirty="0" smtClean="0"/>
                <a:t>A </a:t>
              </a:r>
              <a:r>
                <a:rPr lang="hu-HU" sz="1100" dirty="0"/>
                <a:t>csomagküldő </a:t>
              </a:r>
              <a:r>
                <a:rPr lang="hu-HU" sz="1100" dirty="0" smtClean="0"/>
                <a:t>szolgálat</a:t>
              </a:r>
            </a:p>
            <a:p>
              <a:pPr algn="ctr"/>
              <a:r>
                <a:rPr lang="hu-HU" sz="1100" dirty="0" smtClean="0"/>
                <a:t>kiszállítja </a:t>
              </a:r>
              <a:r>
                <a:rPr lang="hu-HU" sz="1100" dirty="0"/>
                <a:t>a vevőnek az árut.</a:t>
              </a:r>
              <a:endParaRPr lang="hu-HU" sz="1100" dirty="0"/>
            </a:p>
          </p:txBody>
        </p:sp>
      </p:grpSp>
      <p:sp>
        <p:nvSpPr>
          <p:cNvPr id="41" name="Téglalap 40"/>
          <p:cNvSpPr/>
          <p:nvPr/>
        </p:nvSpPr>
        <p:spPr>
          <a:xfrm>
            <a:off x="379182" y="5356857"/>
            <a:ext cx="8869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 C tevékenységet </a:t>
            </a:r>
            <a:r>
              <a:rPr lang="hu-HU" b="1" dirty="0"/>
              <a:t>közvetlenül</a:t>
            </a:r>
            <a:r>
              <a:rPr lang="hu-HU" dirty="0"/>
              <a:t> megelőzi a B tevékenység, az A tevékenység viszont csak </a:t>
            </a:r>
            <a:r>
              <a:rPr lang="hu-HU" b="1" dirty="0"/>
              <a:t>közvetett</a:t>
            </a:r>
            <a:r>
              <a:rPr lang="hu-HU" dirty="0"/>
              <a:t> módon előzi </a:t>
            </a:r>
            <a:r>
              <a:rPr lang="hu-HU" dirty="0" smtClean="0"/>
              <a:t>meg a C tevékenységet.</a:t>
            </a:r>
            <a:endParaRPr lang="hu-HU" dirty="0"/>
          </a:p>
        </p:txBody>
      </p:sp>
      <p:sp>
        <p:nvSpPr>
          <p:cNvPr id="51" name="Téglalap 50"/>
          <p:cNvSpPr/>
          <p:nvPr/>
        </p:nvSpPr>
        <p:spPr>
          <a:xfrm>
            <a:off x="9639537" y="3797485"/>
            <a:ext cx="25809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600" dirty="0" smtClean="0"/>
              <a:t>Közvetlen megelőzési</a:t>
            </a:r>
          </a:p>
          <a:p>
            <a:pPr algn="ctr"/>
            <a:r>
              <a:rPr lang="hu-HU" sz="1600" dirty="0" smtClean="0"/>
              <a:t>lista:</a:t>
            </a:r>
            <a:endParaRPr lang="hu-HU" sz="1600" dirty="0"/>
          </a:p>
        </p:txBody>
      </p:sp>
      <p:graphicFrame>
        <p:nvGraphicFramePr>
          <p:cNvPr id="45" name="Táblázat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527246"/>
              </p:ext>
            </p:extLst>
          </p:nvPr>
        </p:nvGraphicFramePr>
        <p:xfrm>
          <a:off x="9836227" y="4482259"/>
          <a:ext cx="2159238" cy="11322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9619"/>
                <a:gridCol w="1079619"/>
              </a:tblGrid>
              <a:tr h="6658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Tevékenység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jele</a:t>
                      </a:r>
                      <a:endParaRPr lang="hu-H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Közvetlenül megelőző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tevékenység</a:t>
                      </a:r>
                      <a:endParaRPr lang="hu-H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8" marR="59428" marT="0" marB="0"/>
                </a:tc>
              </a:tr>
              <a:tr h="155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</a:t>
                      </a:r>
                      <a:endParaRPr lang="hu-H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-</a:t>
                      </a:r>
                      <a:endParaRPr lang="hu-H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8" marR="59428" marT="0" marB="0"/>
                </a:tc>
              </a:tr>
              <a:tr h="155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</a:t>
                      </a:r>
                      <a:endParaRPr lang="hu-H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hu-H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8" marR="59428" marT="0" marB="0"/>
                </a:tc>
              </a:tr>
              <a:tr h="155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C</a:t>
                      </a:r>
                      <a:endParaRPr lang="hu-H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8" marR="59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effectLst/>
                        </a:rPr>
                        <a:t>B</a:t>
                      </a:r>
                      <a:endParaRPr lang="hu-H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8" marR="5942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51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>
            <a:normAutofit/>
          </a:bodyPr>
          <a:lstStyle/>
          <a:p>
            <a:r>
              <a:rPr lang="hu-HU" dirty="0"/>
              <a:t>Egy </a:t>
            </a:r>
            <a:r>
              <a:rPr lang="hu-HU" i="1" dirty="0"/>
              <a:t>folyamat hálója</a:t>
            </a:r>
            <a:r>
              <a:rPr lang="hu-HU" dirty="0"/>
              <a:t> olyan háló, ami a folyamatot alkotó tevékenységek közvetlen megelőzési kapcsolatait jeleníti meg. </a:t>
            </a:r>
            <a:r>
              <a:rPr lang="hu-HU" i="1" dirty="0" err="1"/>
              <a:t>Tevékenységélű</a:t>
            </a:r>
            <a:r>
              <a:rPr lang="hu-HU" dirty="0"/>
              <a:t> háló esetén a háló élei az egyes tevékenységek, ahol a nyilak a tevékenységek kezdőpontjából a végpontjába mutatnak.</a:t>
            </a:r>
          </a:p>
          <a:p>
            <a:pPr marL="0" indent="0">
              <a:buNone/>
            </a:pPr>
            <a:r>
              <a:rPr lang="hu-HU" dirty="0"/>
              <a:t>Egy </a:t>
            </a:r>
            <a:r>
              <a:rPr lang="hu-HU" b="1" dirty="0"/>
              <a:t>tevékenység</a:t>
            </a:r>
            <a:r>
              <a:rPr lang="hu-HU" dirty="0"/>
              <a:t> szerepeltetése a hálón:</a:t>
            </a:r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Hálótervezés</a:t>
            </a:r>
          </a:p>
        </p:txBody>
      </p:sp>
      <p:grpSp>
        <p:nvGrpSpPr>
          <p:cNvPr id="2" name="Csoportba foglalás 1"/>
          <p:cNvGrpSpPr/>
          <p:nvPr/>
        </p:nvGrpSpPr>
        <p:grpSpPr>
          <a:xfrm>
            <a:off x="3057815" y="4200366"/>
            <a:ext cx="6141079" cy="1554011"/>
            <a:chOff x="1108699" y="4286300"/>
            <a:chExt cx="6141079" cy="1554011"/>
          </a:xfrm>
        </p:grpSpPr>
        <p:sp>
          <p:nvSpPr>
            <p:cNvPr id="21" name="Ellipszis 20"/>
            <p:cNvSpPr/>
            <p:nvPr/>
          </p:nvSpPr>
          <p:spPr>
            <a:xfrm>
              <a:off x="5417517" y="4657284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2" name="Egyenes összekötő nyíllal 21"/>
            <p:cNvCxnSpPr>
              <a:stCxn id="28" idx="6"/>
              <a:endCxn id="21" idx="2"/>
            </p:cNvCxnSpPr>
            <p:nvPr/>
          </p:nvCxnSpPr>
          <p:spPr>
            <a:xfrm>
              <a:off x="2940961" y="4835632"/>
              <a:ext cx="2476556" cy="16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zis 27"/>
            <p:cNvSpPr/>
            <p:nvPr/>
          </p:nvSpPr>
          <p:spPr>
            <a:xfrm>
              <a:off x="2580961" y="4655632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9" name="Téglalap 28"/>
            <p:cNvSpPr/>
            <p:nvPr/>
          </p:nvSpPr>
          <p:spPr>
            <a:xfrm>
              <a:off x="2526977" y="4286300"/>
              <a:ext cx="330452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b="1" dirty="0" smtClean="0"/>
                <a:t>TEVÉKENYSÉG</a:t>
              </a:r>
              <a:endParaRPr lang="hu-HU" dirty="0"/>
            </a:p>
          </p:txBody>
        </p:sp>
        <p:sp>
          <p:nvSpPr>
            <p:cNvPr id="33" name="Téglalap 32"/>
            <p:cNvSpPr/>
            <p:nvPr/>
          </p:nvSpPr>
          <p:spPr>
            <a:xfrm>
              <a:off x="1108699" y="5193980"/>
              <a:ext cx="330452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dirty="0" smtClean="0"/>
                <a:t>A tevékenység</a:t>
              </a:r>
            </a:p>
            <a:p>
              <a:pPr algn="ctr"/>
              <a:r>
                <a:rPr lang="hu-HU" b="1" dirty="0" smtClean="0"/>
                <a:t>kezdőpontja</a:t>
              </a:r>
              <a:r>
                <a:rPr lang="hu-HU" dirty="0" smtClean="0"/>
                <a:t>.</a:t>
              </a:r>
              <a:endParaRPr lang="hu-HU" dirty="0"/>
            </a:p>
          </p:txBody>
        </p:sp>
        <p:sp>
          <p:nvSpPr>
            <p:cNvPr id="34" name="Téglalap 33"/>
            <p:cNvSpPr/>
            <p:nvPr/>
          </p:nvSpPr>
          <p:spPr>
            <a:xfrm>
              <a:off x="3945255" y="5193980"/>
              <a:ext cx="330452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dirty="0" smtClean="0"/>
                <a:t>A tevékenység</a:t>
              </a:r>
            </a:p>
            <a:p>
              <a:pPr algn="ctr"/>
              <a:r>
                <a:rPr lang="hu-HU" b="1" dirty="0" smtClean="0"/>
                <a:t>végpontja</a:t>
              </a:r>
              <a:r>
                <a:rPr lang="hu-HU" dirty="0" smtClean="0"/>
                <a:t>.</a:t>
              </a:r>
              <a:endParaRPr lang="hu-HU" dirty="0"/>
            </a:p>
          </p:txBody>
        </p:sp>
      </p:grpSp>
    </p:spTree>
    <p:extLst>
      <p:ext uri="{BB962C8B-B14F-4D97-AF65-F5344CB8AC3E}">
        <p14:creationId xmlns:p14="http://schemas.microsoft.com/office/powerpoint/2010/main" val="397501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Hálótervezés</a:t>
            </a:r>
            <a:br>
              <a:rPr lang="hu-HU" dirty="0" smtClean="0"/>
            </a:br>
            <a:r>
              <a:rPr lang="hu-HU" dirty="0"/>
              <a:t>A </a:t>
            </a:r>
            <a:r>
              <a:rPr lang="hu-HU" dirty="0" smtClean="0"/>
              <a:t>háló felrajzolása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488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dirty="0" smtClean="0"/>
              <a:t>Rajzoljuk fel az alábbi tevékenységlistával megadott folyamat hálóját!</a:t>
            </a:r>
            <a:endParaRPr lang="hu-HU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659772"/>
              </p:ext>
            </p:extLst>
          </p:nvPr>
        </p:nvGraphicFramePr>
        <p:xfrm>
          <a:off x="3887851" y="2719496"/>
          <a:ext cx="4498161" cy="3920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9387"/>
                <a:gridCol w="1499387"/>
                <a:gridCol w="1499387"/>
              </a:tblGrid>
              <a:tr h="16930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Tevékenység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jele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Közvetlenül megelőző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tevékenység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A tevékenység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</a:rPr>
                        <a:t>Időigénye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(nap)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76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A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-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4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76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B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-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76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C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A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5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76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D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A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1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76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E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B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76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F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B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3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76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G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B, C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4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768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H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B, C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8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  <a:tr h="185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I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</a:rPr>
                        <a:t>D, </a:t>
                      </a:r>
                      <a:r>
                        <a:rPr lang="hu-HU" sz="1600" dirty="0">
                          <a:effectLst/>
                        </a:rPr>
                        <a:t>F, H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7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448" marR="4244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009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313605" y="39016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Ellipszis 2"/>
          <p:cNvSpPr/>
          <p:nvPr/>
        </p:nvSpPr>
        <p:spPr>
          <a:xfrm>
            <a:off x="2523162" y="233352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" name="Egyenes összekötő nyíllal 3"/>
          <p:cNvCxnSpPr>
            <a:stCxn id="2" idx="7"/>
            <a:endCxn id="3" idx="3"/>
          </p:cNvCxnSpPr>
          <p:nvPr/>
        </p:nvCxnSpPr>
        <p:spPr>
          <a:xfrm flipV="1">
            <a:off x="1467245" y="2487169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Csoportba foglalás 4"/>
          <p:cNvGrpSpPr/>
          <p:nvPr/>
        </p:nvGrpSpPr>
        <p:grpSpPr>
          <a:xfrm>
            <a:off x="890808" y="2619430"/>
            <a:ext cx="999234" cy="588162"/>
            <a:chOff x="2451219" y="2817354"/>
            <a:chExt cx="999234" cy="588162"/>
          </a:xfrm>
        </p:grpSpPr>
        <p:grpSp>
          <p:nvGrpSpPr>
            <p:cNvPr id="6" name="Csoportba foglalás 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" name="Téglalap 1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" name="Téglalap 1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" name="Téglalap 1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" name="Téglalap 1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" name="Téglalap 1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" name="Téglalap 1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" name="Téglalap 1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" name="Szövegdoboz 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" name="Szövegdoboz 12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1" name="Tartalom helye 2"/>
          <p:cNvSpPr txBox="1">
            <a:spLocks/>
          </p:cNvSpPr>
          <p:nvPr/>
        </p:nvSpPr>
        <p:spPr>
          <a:xfrm>
            <a:off x="1829884" y="692404"/>
            <a:ext cx="8915400" cy="9432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</a:t>
            </a:r>
            <a:r>
              <a:rPr lang="hu-HU" i="1" dirty="0" smtClean="0"/>
              <a:t>A</a:t>
            </a:r>
            <a:r>
              <a:rPr lang="hu-HU" dirty="0" smtClean="0"/>
              <a:t> és a </a:t>
            </a:r>
            <a:r>
              <a:rPr lang="hu-HU" i="1" dirty="0" smtClean="0"/>
              <a:t>B</a:t>
            </a:r>
            <a:r>
              <a:rPr lang="hu-HU" dirty="0" smtClean="0"/>
              <a:t> tevékenységet nem előzi meg más tevékenység, közös kezdőpontból indulnak, mert a </a:t>
            </a:r>
            <a:r>
              <a:rPr lang="hu-HU" b="1" dirty="0" smtClean="0"/>
              <a:t>hálónak csak egy forrása lehet</a:t>
            </a:r>
            <a:r>
              <a:rPr lang="hu-HU" dirty="0" smtClean="0"/>
              <a:t>.</a:t>
            </a:r>
            <a:endParaRPr lang="hu-HU" dirty="0"/>
          </a:p>
        </p:txBody>
      </p:sp>
      <p:grpSp>
        <p:nvGrpSpPr>
          <p:cNvPr id="22" name="Csoportba foglalás 21"/>
          <p:cNvGrpSpPr/>
          <p:nvPr/>
        </p:nvGrpSpPr>
        <p:grpSpPr>
          <a:xfrm>
            <a:off x="814781" y="4989842"/>
            <a:ext cx="999234" cy="588162"/>
            <a:chOff x="2451219" y="2817354"/>
            <a:chExt cx="999234" cy="588162"/>
          </a:xfrm>
        </p:grpSpPr>
        <p:grpSp>
          <p:nvGrpSpPr>
            <p:cNvPr id="23" name="Csoportba foglalás 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" name="Téglalap 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2" name="Téglalap 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" name="Téglalap 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" name="Téglalap 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" name="Téglalap 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" name="Téglalap 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" name="Szövegdoboz 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" name="Szövegdoboz 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6" name="Szövegdoboz 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" name="Szövegdoboz 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" name="Szövegdoboz 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" name="Szövegdoboz 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" name="Szövegdoboz 2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cxnSp>
        <p:nvCxnSpPr>
          <p:cNvPr id="38" name="Egyenes összekötő nyíllal 37"/>
          <p:cNvCxnSpPr>
            <a:stCxn id="2" idx="5"/>
            <a:endCxn id="39" idx="1"/>
          </p:cNvCxnSpPr>
          <p:nvPr/>
        </p:nvCxnSpPr>
        <p:spPr>
          <a:xfrm>
            <a:off x="1467245" y="4055296"/>
            <a:ext cx="866901" cy="1369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zis 38"/>
          <p:cNvSpPr/>
          <p:nvPr/>
        </p:nvSpPr>
        <p:spPr>
          <a:xfrm>
            <a:off x="2307786" y="53980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409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313605" y="39016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Ellipszis 2"/>
          <p:cNvSpPr/>
          <p:nvPr/>
        </p:nvSpPr>
        <p:spPr>
          <a:xfrm>
            <a:off x="2523162" y="233352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" name="Egyenes összekötő nyíllal 3"/>
          <p:cNvCxnSpPr>
            <a:stCxn id="2" idx="7"/>
            <a:endCxn id="3" idx="3"/>
          </p:cNvCxnSpPr>
          <p:nvPr/>
        </p:nvCxnSpPr>
        <p:spPr>
          <a:xfrm flipV="1">
            <a:off x="1467245" y="2487169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Csoportba foglalás 4"/>
          <p:cNvGrpSpPr/>
          <p:nvPr/>
        </p:nvGrpSpPr>
        <p:grpSpPr>
          <a:xfrm>
            <a:off x="890808" y="2619430"/>
            <a:ext cx="999234" cy="588162"/>
            <a:chOff x="2451219" y="2817354"/>
            <a:chExt cx="999234" cy="588162"/>
          </a:xfrm>
        </p:grpSpPr>
        <p:grpSp>
          <p:nvGrpSpPr>
            <p:cNvPr id="6" name="Csoportba foglalás 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" name="Téglalap 1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" name="Téglalap 1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" name="Téglalap 1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" name="Téglalap 1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" name="Téglalap 1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" name="Téglalap 1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" name="Téglalap 1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" name="Szövegdoboz 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" name="Szövegdoboz 12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1" name="Tartalom helye 2"/>
          <p:cNvSpPr txBox="1">
            <a:spLocks/>
          </p:cNvSpPr>
          <p:nvPr/>
        </p:nvSpPr>
        <p:spPr>
          <a:xfrm>
            <a:off x="1829884" y="692404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</a:t>
            </a:r>
            <a:r>
              <a:rPr lang="hu-HU" i="1" dirty="0" smtClean="0"/>
              <a:t>C</a:t>
            </a:r>
            <a:r>
              <a:rPr lang="hu-HU" dirty="0" smtClean="0"/>
              <a:t> és a </a:t>
            </a:r>
            <a:r>
              <a:rPr lang="hu-HU" i="1" dirty="0" smtClean="0"/>
              <a:t>D</a:t>
            </a:r>
            <a:r>
              <a:rPr lang="hu-HU" dirty="0" smtClean="0"/>
              <a:t> tevékenységet az </a:t>
            </a:r>
            <a:r>
              <a:rPr lang="hu-HU" i="1" dirty="0" smtClean="0"/>
              <a:t>A</a:t>
            </a:r>
            <a:r>
              <a:rPr lang="hu-HU" dirty="0" smtClean="0"/>
              <a:t> tevékenység előzi meg közvetlenül, az </a:t>
            </a:r>
            <a:r>
              <a:rPr lang="hu-HU" i="1" dirty="0" smtClean="0"/>
              <a:t>A</a:t>
            </a:r>
            <a:r>
              <a:rPr lang="hu-HU" dirty="0" smtClean="0"/>
              <a:t> végpontjából indulnak.</a:t>
            </a:r>
            <a:endParaRPr lang="hu-HU" dirty="0"/>
          </a:p>
        </p:txBody>
      </p:sp>
      <p:grpSp>
        <p:nvGrpSpPr>
          <p:cNvPr id="22" name="Csoportba foglalás 21"/>
          <p:cNvGrpSpPr/>
          <p:nvPr/>
        </p:nvGrpSpPr>
        <p:grpSpPr>
          <a:xfrm>
            <a:off x="814781" y="4989842"/>
            <a:ext cx="999234" cy="588162"/>
            <a:chOff x="2451219" y="2817354"/>
            <a:chExt cx="999234" cy="588162"/>
          </a:xfrm>
        </p:grpSpPr>
        <p:grpSp>
          <p:nvGrpSpPr>
            <p:cNvPr id="23" name="Csoportba foglalás 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" name="Téglalap 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2" name="Téglalap 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" name="Téglalap 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" name="Téglalap 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" name="Téglalap 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" name="Téglalap 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" name="Szövegdoboz 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" name="Szövegdoboz 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6" name="Szövegdoboz 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" name="Szövegdoboz 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" name="Szövegdoboz 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" name="Szövegdoboz 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" name="Szövegdoboz 2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cxnSp>
        <p:nvCxnSpPr>
          <p:cNvPr id="38" name="Egyenes összekötő nyíllal 37"/>
          <p:cNvCxnSpPr>
            <a:stCxn id="2" idx="5"/>
            <a:endCxn id="39" idx="1"/>
          </p:cNvCxnSpPr>
          <p:nvPr/>
        </p:nvCxnSpPr>
        <p:spPr>
          <a:xfrm>
            <a:off x="1467245" y="4055296"/>
            <a:ext cx="866901" cy="1369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zis 38"/>
          <p:cNvSpPr/>
          <p:nvPr/>
        </p:nvSpPr>
        <p:spPr>
          <a:xfrm>
            <a:off x="2307786" y="53980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0" name="Egyenes összekötő nyíllal 39"/>
          <p:cNvCxnSpPr>
            <a:stCxn id="3" idx="6"/>
            <a:endCxn id="42" idx="2"/>
          </p:cNvCxnSpPr>
          <p:nvPr/>
        </p:nvCxnSpPr>
        <p:spPr>
          <a:xfrm flipV="1">
            <a:off x="2703162" y="1830078"/>
            <a:ext cx="2013758" cy="593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gyenes összekötő nyíllal 40"/>
          <p:cNvCxnSpPr>
            <a:stCxn id="3" idx="6"/>
            <a:endCxn id="43" idx="2"/>
          </p:cNvCxnSpPr>
          <p:nvPr/>
        </p:nvCxnSpPr>
        <p:spPr>
          <a:xfrm>
            <a:off x="2703162" y="2423529"/>
            <a:ext cx="2013758" cy="1088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zis 41"/>
          <p:cNvSpPr/>
          <p:nvPr/>
        </p:nvSpPr>
        <p:spPr>
          <a:xfrm>
            <a:off x="4716920" y="174007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Ellipszis 42"/>
          <p:cNvSpPr/>
          <p:nvPr/>
        </p:nvSpPr>
        <p:spPr>
          <a:xfrm>
            <a:off x="4716920" y="342239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64" name="Csoportba foglalás 63"/>
          <p:cNvGrpSpPr/>
          <p:nvPr/>
        </p:nvGrpSpPr>
        <p:grpSpPr>
          <a:xfrm>
            <a:off x="3054366" y="2969230"/>
            <a:ext cx="999234" cy="588162"/>
            <a:chOff x="2451219" y="2817354"/>
            <a:chExt cx="999234" cy="588162"/>
          </a:xfrm>
        </p:grpSpPr>
        <p:grpSp>
          <p:nvGrpSpPr>
            <p:cNvPr id="65" name="Csoportba foglalás 6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3" name="Téglalap 7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4" name="Téglalap 7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5" name="Téglalap 7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6" name="Téglalap 7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7" name="Téglalap 7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6" name="Szövegdoboz 6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7" name="Szövegdoboz 6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68" name="Szövegdoboz 6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80" name="Csoportba foglalás 79"/>
          <p:cNvGrpSpPr/>
          <p:nvPr/>
        </p:nvGrpSpPr>
        <p:grpSpPr>
          <a:xfrm>
            <a:off x="3071089" y="1561406"/>
            <a:ext cx="999234" cy="588162"/>
            <a:chOff x="2451219" y="2817354"/>
            <a:chExt cx="999234" cy="588162"/>
          </a:xfrm>
        </p:grpSpPr>
        <p:grpSp>
          <p:nvGrpSpPr>
            <p:cNvPr id="81" name="Csoportba foglalás 8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89" name="Téglalap 8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0" name="Téglalap 8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1" name="Téglalap 9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2" name="Téglalap 9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3" name="Téglalap 9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4" name="Téglalap 9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2" name="Szövegdoboz 8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3" name="Szövegdoboz 8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84" name="Szövegdoboz 8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5" name="Szövegdoboz 8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6" name="Szövegdoboz 8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7" name="Szövegdoboz 8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833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313605" y="39016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Ellipszis 2"/>
          <p:cNvSpPr/>
          <p:nvPr/>
        </p:nvSpPr>
        <p:spPr>
          <a:xfrm>
            <a:off x="2523162" y="233352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" name="Egyenes összekötő nyíllal 3"/>
          <p:cNvCxnSpPr>
            <a:stCxn id="2" idx="7"/>
            <a:endCxn id="3" idx="3"/>
          </p:cNvCxnSpPr>
          <p:nvPr/>
        </p:nvCxnSpPr>
        <p:spPr>
          <a:xfrm flipV="1">
            <a:off x="1467245" y="2487169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Csoportba foglalás 4"/>
          <p:cNvGrpSpPr/>
          <p:nvPr/>
        </p:nvGrpSpPr>
        <p:grpSpPr>
          <a:xfrm>
            <a:off x="890808" y="2619430"/>
            <a:ext cx="999234" cy="588162"/>
            <a:chOff x="2451219" y="2817354"/>
            <a:chExt cx="999234" cy="588162"/>
          </a:xfrm>
        </p:grpSpPr>
        <p:grpSp>
          <p:nvGrpSpPr>
            <p:cNvPr id="6" name="Csoportba foglalás 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" name="Téglalap 1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" name="Téglalap 1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" name="Téglalap 1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" name="Téglalap 1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" name="Téglalap 1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" name="Téglalap 1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" name="Téglalap 1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" name="Szövegdoboz 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" name="Szövegdoboz 12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1" name="Tartalom helye 2"/>
          <p:cNvSpPr txBox="1">
            <a:spLocks/>
          </p:cNvSpPr>
          <p:nvPr/>
        </p:nvSpPr>
        <p:spPr>
          <a:xfrm>
            <a:off x="1829884" y="692404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</a:t>
            </a:r>
            <a:r>
              <a:rPr lang="hu-HU" i="1" dirty="0" smtClean="0"/>
              <a:t>E</a:t>
            </a:r>
            <a:r>
              <a:rPr lang="hu-HU" dirty="0" smtClean="0"/>
              <a:t> és az </a:t>
            </a:r>
            <a:r>
              <a:rPr lang="hu-HU" i="1" dirty="0" smtClean="0"/>
              <a:t>F</a:t>
            </a:r>
            <a:r>
              <a:rPr lang="hu-HU" dirty="0" smtClean="0"/>
              <a:t> tevékenységet a </a:t>
            </a:r>
            <a:r>
              <a:rPr lang="hu-HU" i="1" dirty="0" smtClean="0"/>
              <a:t>B</a:t>
            </a:r>
            <a:r>
              <a:rPr lang="hu-HU" dirty="0" smtClean="0"/>
              <a:t> tevékenység előzi meg közvetlenül, az </a:t>
            </a:r>
            <a:r>
              <a:rPr lang="hu-HU" i="1" dirty="0" smtClean="0"/>
              <a:t>B</a:t>
            </a:r>
            <a:r>
              <a:rPr lang="hu-HU" dirty="0" smtClean="0"/>
              <a:t> végpontjából indulnak.</a:t>
            </a:r>
            <a:endParaRPr lang="hu-HU" dirty="0"/>
          </a:p>
        </p:txBody>
      </p:sp>
      <p:grpSp>
        <p:nvGrpSpPr>
          <p:cNvPr id="22" name="Csoportba foglalás 21"/>
          <p:cNvGrpSpPr/>
          <p:nvPr/>
        </p:nvGrpSpPr>
        <p:grpSpPr>
          <a:xfrm>
            <a:off x="814781" y="4989842"/>
            <a:ext cx="999234" cy="588162"/>
            <a:chOff x="2451219" y="2817354"/>
            <a:chExt cx="999234" cy="588162"/>
          </a:xfrm>
        </p:grpSpPr>
        <p:grpSp>
          <p:nvGrpSpPr>
            <p:cNvPr id="23" name="Csoportba foglalás 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" name="Téglalap 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2" name="Téglalap 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" name="Téglalap 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" name="Téglalap 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" name="Téglalap 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" name="Téglalap 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" name="Szövegdoboz 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" name="Szövegdoboz 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6" name="Szövegdoboz 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" name="Szövegdoboz 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" name="Szövegdoboz 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" name="Szövegdoboz 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" name="Szövegdoboz 2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cxnSp>
        <p:nvCxnSpPr>
          <p:cNvPr id="38" name="Egyenes összekötő nyíllal 37"/>
          <p:cNvCxnSpPr>
            <a:stCxn id="2" idx="5"/>
            <a:endCxn id="39" idx="1"/>
          </p:cNvCxnSpPr>
          <p:nvPr/>
        </p:nvCxnSpPr>
        <p:spPr>
          <a:xfrm>
            <a:off x="1467245" y="4055296"/>
            <a:ext cx="866901" cy="1369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zis 38"/>
          <p:cNvSpPr/>
          <p:nvPr/>
        </p:nvSpPr>
        <p:spPr>
          <a:xfrm>
            <a:off x="2307786" y="53980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0" name="Egyenes összekötő nyíllal 39"/>
          <p:cNvCxnSpPr>
            <a:stCxn id="3" idx="6"/>
            <a:endCxn id="42" idx="2"/>
          </p:cNvCxnSpPr>
          <p:nvPr/>
        </p:nvCxnSpPr>
        <p:spPr>
          <a:xfrm flipV="1">
            <a:off x="2703162" y="1830078"/>
            <a:ext cx="2013758" cy="593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gyenes összekötő nyíllal 40"/>
          <p:cNvCxnSpPr>
            <a:stCxn id="3" idx="6"/>
            <a:endCxn id="43" idx="2"/>
          </p:cNvCxnSpPr>
          <p:nvPr/>
        </p:nvCxnSpPr>
        <p:spPr>
          <a:xfrm>
            <a:off x="2703162" y="2423529"/>
            <a:ext cx="2013758" cy="1088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zis 41"/>
          <p:cNvSpPr/>
          <p:nvPr/>
        </p:nvSpPr>
        <p:spPr>
          <a:xfrm>
            <a:off x="4716920" y="174007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Ellipszis 42"/>
          <p:cNvSpPr/>
          <p:nvPr/>
        </p:nvSpPr>
        <p:spPr>
          <a:xfrm>
            <a:off x="4716920" y="342239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48" name="Csoportba foglalás 47"/>
          <p:cNvGrpSpPr/>
          <p:nvPr/>
        </p:nvGrpSpPr>
        <p:grpSpPr>
          <a:xfrm>
            <a:off x="3071089" y="1561406"/>
            <a:ext cx="999234" cy="588162"/>
            <a:chOff x="2451219" y="2817354"/>
            <a:chExt cx="999234" cy="588162"/>
          </a:xfrm>
        </p:grpSpPr>
        <p:grpSp>
          <p:nvGrpSpPr>
            <p:cNvPr id="49" name="Csoportba foglalás 4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7" name="Téglalap 5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8" name="Téglalap 5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9" name="Téglalap 5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" name="Téglalap 5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" name="Téglalap 6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2" name="Téglalap 6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" name="Téglalap 6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0" name="Szövegdoboz 4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" name="Szövegdoboz 5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2" name="Szövegdoboz 5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64" name="Csoportba foglalás 63"/>
          <p:cNvGrpSpPr/>
          <p:nvPr/>
        </p:nvGrpSpPr>
        <p:grpSpPr>
          <a:xfrm>
            <a:off x="3054366" y="2969230"/>
            <a:ext cx="999234" cy="588162"/>
            <a:chOff x="2451219" y="2817354"/>
            <a:chExt cx="999234" cy="588162"/>
          </a:xfrm>
        </p:grpSpPr>
        <p:grpSp>
          <p:nvGrpSpPr>
            <p:cNvPr id="65" name="Csoportba foglalás 6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3" name="Téglalap 7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4" name="Téglalap 7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5" name="Téglalap 7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6" name="Téglalap 7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7" name="Téglalap 7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6" name="Szövegdoboz 6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7" name="Szövegdoboz 6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68" name="Szövegdoboz 6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sp>
        <p:nvSpPr>
          <p:cNvPr id="80" name="Ellipszis 79"/>
          <p:cNvSpPr/>
          <p:nvPr/>
        </p:nvSpPr>
        <p:spPr>
          <a:xfrm>
            <a:off x="4716920" y="461310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1" name="Ellipszis 80"/>
          <p:cNvSpPr/>
          <p:nvPr/>
        </p:nvSpPr>
        <p:spPr>
          <a:xfrm>
            <a:off x="4689320" y="625382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82" name="Egyenes összekötő nyíllal 81"/>
          <p:cNvCxnSpPr>
            <a:stCxn id="39" idx="6"/>
            <a:endCxn id="80" idx="2"/>
          </p:cNvCxnSpPr>
          <p:nvPr/>
        </p:nvCxnSpPr>
        <p:spPr>
          <a:xfrm flipV="1">
            <a:off x="2487786" y="4703107"/>
            <a:ext cx="2229134" cy="784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gyenes összekötő nyíllal 82"/>
          <p:cNvCxnSpPr>
            <a:stCxn id="39" idx="6"/>
            <a:endCxn id="81" idx="2"/>
          </p:cNvCxnSpPr>
          <p:nvPr/>
        </p:nvCxnSpPr>
        <p:spPr>
          <a:xfrm>
            <a:off x="2487786" y="5488004"/>
            <a:ext cx="2201534" cy="855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Csoportba foglalás 83"/>
          <p:cNvGrpSpPr/>
          <p:nvPr/>
        </p:nvGrpSpPr>
        <p:grpSpPr>
          <a:xfrm>
            <a:off x="3076988" y="4571701"/>
            <a:ext cx="999234" cy="588162"/>
            <a:chOff x="2451219" y="2817354"/>
            <a:chExt cx="999234" cy="588162"/>
          </a:xfrm>
        </p:grpSpPr>
        <p:grpSp>
          <p:nvGrpSpPr>
            <p:cNvPr id="85" name="Csoportba foglalás 8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3" name="Téglalap 9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4" name="Téglalap 9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6" name="Szövegdoboz 8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7" name="Szövegdoboz 8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00" name="Csoportba foglalás 99"/>
          <p:cNvGrpSpPr/>
          <p:nvPr/>
        </p:nvGrpSpPr>
        <p:grpSpPr>
          <a:xfrm>
            <a:off x="3071089" y="5959742"/>
            <a:ext cx="999234" cy="588162"/>
            <a:chOff x="2451219" y="2817354"/>
            <a:chExt cx="999234" cy="588162"/>
          </a:xfrm>
        </p:grpSpPr>
        <p:grpSp>
          <p:nvGrpSpPr>
            <p:cNvPr id="101" name="Csoportba foglalás 10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09" name="Téglalap 10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0" name="Téglalap 10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3" name="Téglalap 11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2" name="Szövegdoboz 10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3" name="Szövegdoboz 10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6" name="Szövegdoboz 10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8567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313605" y="39016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Ellipszis 2"/>
          <p:cNvSpPr/>
          <p:nvPr/>
        </p:nvSpPr>
        <p:spPr>
          <a:xfrm>
            <a:off x="2523162" y="233352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" name="Egyenes összekötő nyíllal 3"/>
          <p:cNvCxnSpPr>
            <a:stCxn id="2" idx="7"/>
            <a:endCxn id="3" idx="3"/>
          </p:cNvCxnSpPr>
          <p:nvPr/>
        </p:nvCxnSpPr>
        <p:spPr>
          <a:xfrm flipV="1">
            <a:off x="1467245" y="2487169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Csoportba foglalás 4"/>
          <p:cNvGrpSpPr/>
          <p:nvPr/>
        </p:nvGrpSpPr>
        <p:grpSpPr>
          <a:xfrm>
            <a:off x="890808" y="2619430"/>
            <a:ext cx="999234" cy="588162"/>
            <a:chOff x="2451219" y="2817354"/>
            <a:chExt cx="999234" cy="588162"/>
          </a:xfrm>
        </p:grpSpPr>
        <p:grpSp>
          <p:nvGrpSpPr>
            <p:cNvPr id="6" name="Csoportba foglalás 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" name="Téglalap 1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" name="Téglalap 1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" name="Téglalap 1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" name="Téglalap 1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" name="Téglalap 1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" name="Téglalap 1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" name="Téglalap 1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" name="Szövegdoboz 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" name="Szövegdoboz 12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1" name="Tartalom helye 2"/>
          <p:cNvSpPr txBox="1">
            <a:spLocks/>
          </p:cNvSpPr>
          <p:nvPr/>
        </p:nvSpPr>
        <p:spPr>
          <a:xfrm>
            <a:off x="1829884" y="692404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</a:t>
            </a:r>
            <a:r>
              <a:rPr lang="hu-HU" i="1" dirty="0" smtClean="0"/>
              <a:t>G</a:t>
            </a:r>
            <a:r>
              <a:rPr lang="hu-HU" dirty="0" smtClean="0"/>
              <a:t> és a </a:t>
            </a:r>
            <a:r>
              <a:rPr lang="hu-HU" i="1" dirty="0" smtClean="0"/>
              <a:t>H</a:t>
            </a:r>
            <a:r>
              <a:rPr lang="hu-HU" dirty="0" smtClean="0"/>
              <a:t> tevékenységet a </a:t>
            </a:r>
            <a:r>
              <a:rPr lang="hu-HU" i="1" dirty="0" smtClean="0"/>
              <a:t>B és a C</a:t>
            </a:r>
            <a:r>
              <a:rPr lang="hu-HU" dirty="0" smtClean="0"/>
              <a:t> tevékenység előzi meg közvetlenül, a </a:t>
            </a:r>
            <a:r>
              <a:rPr lang="hu-HU" i="1" dirty="0" smtClean="0"/>
              <a:t>C</a:t>
            </a:r>
            <a:r>
              <a:rPr lang="hu-HU" dirty="0" smtClean="0"/>
              <a:t> végpontjából indulnak, a </a:t>
            </a:r>
            <a:r>
              <a:rPr lang="hu-HU" i="1" dirty="0" smtClean="0"/>
              <a:t>B</a:t>
            </a:r>
            <a:r>
              <a:rPr lang="hu-HU" dirty="0" smtClean="0"/>
              <a:t> végpontjából a </a:t>
            </a:r>
            <a:r>
              <a:rPr lang="hu-HU" i="1" dirty="0" smtClean="0"/>
              <a:t>G</a:t>
            </a:r>
            <a:r>
              <a:rPr lang="hu-HU" dirty="0" smtClean="0"/>
              <a:t> és a </a:t>
            </a:r>
            <a:r>
              <a:rPr lang="hu-HU" i="1" dirty="0" smtClean="0"/>
              <a:t>H</a:t>
            </a:r>
            <a:r>
              <a:rPr lang="hu-HU" dirty="0" smtClean="0"/>
              <a:t> kezdőpontjába mutató </a:t>
            </a:r>
            <a:r>
              <a:rPr lang="hu-HU" i="1" dirty="0" smtClean="0"/>
              <a:t>fiktív tevékenység</a:t>
            </a:r>
            <a:r>
              <a:rPr lang="hu-HU" dirty="0" smtClean="0"/>
              <a:t> jeleníti meg, hogy a </a:t>
            </a:r>
            <a:r>
              <a:rPr lang="hu-HU" i="1" dirty="0" smtClean="0"/>
              <a:t>B</a:t>
            </a:r>
            <a:r>
              <a:rPr lang="hu-HU" dirty="0" smtClean="0"/>
              <a:t> megelőzi </a:t>
            </a:r>
            <a:r>
              <a:rPr lang="hu-HU" i="1" dirty="0" smtClean="0"/>
              <a:t>G</a:t>
            </a:r>
            <a:r>
              <a:rPr lang="hu-HU" dirty="0" smtClean="0"/>
              <a:t>-t és </a:t>
            </a:r>
            <a:r>
              <a:rPr lang="hu-HU" i="1" dirty="0" smtClean="0"/>
              <a:t>H</a:t>
            </a:r>
            <a:r>
              <a:rPr lang="hu-HU" dirty="0" smtClean="0"/>
              <a:t>-t.</a:t>
            </a:r>
            <a:endParaRPr lang="hu-HU" dirty="0"/>
          </a:p>
        </p:txBody>
      </p:sp>
      <p:grpSp>
        <p:nvGrpSpPr>
          <p:cNvPr id="22" name="Csoportba foglalás 21"/>
          <p:cNvGrpSpPr/>
          <p:nvPr/>
        </p:nvGrpSpPr>
        <p:grpSpPr>
          <a:xfrm>
            <a:off x="814781" y="4989842"/>
            <a:ext cx="999234" cy="588162"/>
            <a:chOff x="2451219" y="2817354"/>
            <a:chExt cx="999234" cy="588162"/>
          </a:xfrm>
        </p:grpSpPr>
        <p:grpSp>
          <p:nvGrpSpPr>
            <p:cNvPr id="23" name="Csoportba foglalás 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" name="Téglalap 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2" name="Téglalap 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" name="Téglalap 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" name="Téglalap 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" name="Téglalap 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" name="Téglalap 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" name="Szövegdoboz 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" name="Szövegdoboz 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6" name="Szövegdoboz 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" name="Szövegdoboz 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" name="Szövegdoboz 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" name="Szövegdoboz 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" name="Szövegdoboz 2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cxnSp>
        <p:nvCxnSpPr>
          <p:cNvPr id="38" name="Egyenes összekötő nyíllal 37"/>
          <p:cNvCxnSpPr>
            <a:stCxn id="2" idx="5"/>
            <a:endCxn id="39" idx="1"/>
          </p:cNvCxnSpPr>
          <p:nvPr/>
        </p:nvCxnSpPr>
        <p:spPr>
          <a:xfrm>
            <a:off x="1467245" y="4055296"/>
            <a:ext cx="866901" cy="1369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zis 38"/>
          <p:cNvSpPr/>
          <p:nvPr/>
        </p:nvSpPr>
        <p:spPr>
          <a:xfrm>
            <a:off x="2307786" y="53980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0" name="Egyenes összekötő nyíllal 39"/>
          <p:cNvCxnSpPr>
            <a:stCxn id="3" idx="6"/>
            <a:endCxn id="42" idx="2"/>
          </p:cNvCxnSpPr>
          <p:nvPr/>
        </p:nvCxnSpPr>
        <p:spPr>
          <a:xfrm flipV="1">
            <a:off x="2703162" y="1830078"/>
            <a:ext cx="2013758" cy="593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gyenes összekötő nyíllal 40"/>
          <p:cNvCxnSpPr>
            <a:stCxn id="3" idx="6"/>
            <a:endCxn id="43" idx="2"/>
          </p:cNvCxnSpPr>
          <p:nvPr/>
        </p:nvCxnSpPr>
        <p:spPr>
          <a:xfrm>
            <a:off x="2703162" y="2423529"/>
            <a:ext cx="2013758" cy="1088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zis 41"/>
          <p:cNvSpPr/>
          <p:nvPr/>
        </p:nvSpPr>
        <p:spPr>
          <a:xfrm>
            <a:off x="4716920" y="174007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Ellipszis 42"/>
          <p:cNvSpPr/>
          <p:nvPr/>
        </p:nvSpPr>
        <p:spPr>
          <a:xfrm>
            <a:off x="4716920" y="342239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48" name="Csoportba foglalás 47"/>
          <p:cNvGrpSpPr/>
          <p:nvPr/>
        </p:nvGrpSpPr>
        <p:grpSpPr>
          <a:xfrm>
            <a:off x="3071089" y="1561406"/>
            <a:ext cx="999234" cy="588162"/>
            <a:chOff x="2451219" y="2817354"/>
            <a:chExt cx="999234" cy="588162"/>
          </a:xfrm>
        </p:grpSpPr>
        <p:grpSp>
          <p:nvGrpSpPr>
            <p:cNvPr id="49" name="Csoportba foglalás 4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7" name="Téglalap 5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8" name="Téglalap 5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9" name="Téglalap 5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" name="Téglalap 5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" name="Téglalap 6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2" name="Téglalap 6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" name="Téglalap 6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0" name="Szövegdoboz 4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" name="Szövegdoboz 5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2" name="Szövegdoboz 5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64" name="Csoportba foglalás 63"/>
          <p:cNvGrpSpPr/>
          <p:nvPr/>
        </p:nvGrpSpPr>
        <p:grpSpPr>
          <a:xfrm>
            <a:off x="3054366" y="2969230"/>
            <a:ext cx="999234" cy="588162"/>
            <a:chOff x="2451219" y="2817354"/>
            <a:chExt cx="999234" cy="588162"/>
          </a:xfrm>
        </p:grpSpPr>
        <p:grpSp>
          <p:nvGrpSpPr>
            <p:cNvPr id="65" name="Csoportba foglalás 6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3" name="Téglalap 7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4" name="Téglalap 7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5" name="Téglalap 7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6" name="Téglalap 7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7" name="Téglalap 7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6" name="Szövegdoboz 6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7" name="Szövegdoboz 6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68" name="Szövegdoboz 6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sp>
        <p:nvSpPr>
          <p:cNvPr id="80" name="Ellipszis 79"/>
          <p:cNvSpPr/>
          <p:nvPr/>
        </p:nvSpPr>
        <p:spPr>
          <a:xfrm>
            <a:off x="4716920" y="461310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1" name="Ellipszis 80"/>
          <p:cNvSpPr/>
          <p:nvPr/>
        </p:nvSpPr>
        <p:spPr>
          <a:xfrm>
            <a:off x="4689320" y="625382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82" name="Egyenes összekötő nyíllal 81"/>
          <p:cNvCxnSpPr>
            <a:stCxn id="39" idx="6"/>
            <a:endCxn id="80" idx="2"/>
          </p:cNvCxnSpPr>
          <p:nvPr/>
        </p:nvCxnSpPr>
        <p:spPr>
          <a:xfrm flipV="1">
            <a:off x="2487786" y="4703107"/>
            <a:ext cx="2229134" cy="784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gyenes összekötő nyíllal 82"/>
          <p:cNvCxnSpPr>
            <a:stCxn id="39" idx="6"/>
            <a:endCxn id="81" idx="2"/>
          </p:cNvCxnSpPr>
          <p:nvPr/>
        </p:nvCxnSpPr>
        <p:spPr>
          <a:xfrm>
            <a:off x="2487786" y="5488004"/>
            <a:ext cx="2201534" cy="855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Csoportba foglalás 83"/>
          <p:cNvGrpSpPr/>
          <p:nvPr/>
        </p:nvGrpSpPr>
        <p:grpSpPr>
          <a:xfrm>
            <a:off x="3076988" y="4571701"/>
            <a:ext cx="999234" cy="588162"/>
            <a:chOff x="2451219" y="2817354"/>
            <a:chExt cx="999234" cy="588162"/>
          </a:xfrm>
        </p:grpSpPr>
        <p:grpSp>
          <p:nvGrpSpPr>
            <p:cNvPr id="85" name="Csoportba foglalás 8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3" name="Téglalap 9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4" name="Téglalap 9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6" name="Szövegdoboz 8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7" name="Szövegdoboz 8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00" name="Csoportba foglalás 99"/>
          <p:cNvGrpSpPr/>
          <p:nvPr/>
        </p:nvGrpSpPr>
        <p:grpSpPr>
          <a:xfrm>
            <a:off x="3071089" y="5959742"/>
            <a:ext cx="999234" cy="588162"/>
            <a:chOff x="2451219" y="2817354"/>
            <a:chExt cx="999234" cy="588162"/>
          </a:xfrm>
        </p:grpSpPr>
        <p:grpSp>
          <p:nvGrpSpPr>
            <p:cNvPr id="101" name="Csoportba foglalás 10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09" name="Téglalap 10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0" name="Téglalap 10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3" name="Téglalap 11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2" name="Szövegdoboz 10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3" name="Szövegdoboz 10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6" name="Szövegdoboz 10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sp>
        <p:nvSpPr>
          <p:cNvPr id="116" name="Ellipszis 115"/>
          <p:cNvSpPr/>
          <p:nvPr/>
        </p:nvSpPr>
        <p:spPr>
          <a:xfrm>
            <a:off x="6937050" y="173589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7" name="Ellipszis 116"/>
          <p:cNvSpPr/>
          <p:nvPr/>
        </p:nvSpPr>
        <p:spPr>
          <a:xfrm>
            <a:off x="7006930" y="374801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18" name="Egyenes összekötő nyíllal 117"/>
          <p:cNvCxnSpPr>
            <a:stCxn id="42" idx="6"/>
            <a:endCxn id="116" idx="2"/>
          </p:cNvCxnSpPr>
          <p:nvPr/>
        </p:nvCxnSpPr>
        <p:spPr>
          <a:xfrm flipV="1">
            <a:off x="4896920" y="1825896"/>
            <a:ext cx="2040130" cy="4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gyenes összekötő nyíllal 118"/>
          <p:cNvCxnSpPr>
            <a:stCxn id="42" idx="6"/>
            <a:endCxn id="117" idx="2"/>
          </p:cNvCxnSpPr>
          <p:nvPr/>
        </p:nvCxnSpPr>
        <p:spPr>
          <a:xfrm>
            <a:off x="4896920" y="1830078"/>
            <a:ext cx="2110010" cy="2007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gyenes összekötő nyíllal 120"/>
          <p:cNvCxnSpPr>
            <a:stCxn id="39" idx="6"/>
            <a:endCxn id="42" idx="3"/>
          </p:cNvCxnSpPr>
          <p:nvPr/>
        </p:nvCxnSpPr>
        <p:spPr>
          <a:xfrm flipV="1">
            <a:off x="2487786" y="1893718"/>
            <a:ext cx="2255494" cy="359428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Csoportba foglalás 139"/>
          <p:cNvGrpSpPr/>
          <p:nvPr/>
        </p:nvGrpSpPr>
        <p:grpSpPr>
          <a:xfrm>
            <a:off x="6005133" y="2913776"/>
            <a:ext cx="999234" cy="588162"/>
            <a:chOff x="2451219" y="2817354"/>
            <a:chExt cx="999234" cy="588162"/>
          </a:xfrm>
        </p:grpSpPr>
        <p:grpSp>
          <p:nvGrpSpPr>
            <p:cNvPr id="141" name="Csoportba foglalás 14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9" name="Téglalap 14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4" name="Téglalap 15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5" name="Téglalap 15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2" name="Szövegdoboz 14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7" name="Szövegdoboz 14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8" name="Szövegdoboz 147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56" name="Csoportba foglalás 155"/>
          <p:cNvGrpSpPr/>
          <p:nvPr/>
        </p:nvGrpSpPr>
        <p:grpSpPr>
          <a:xfrm>
            <a:off x="5460119" y="1628824"/>
            <a:ext cx="999234" cy="588162"/>
            <a:chOff x="2451219" y="2817354"/>
            <a:chExt cx="999234" cy="588162"/>
          </a:xfrm>
        </p:grpSpPr>
        <p:grpSp>
          <p:nvGrpSpPr>
            <p:cNvPr id="157" name="Csoportba foglalás 15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5" name="Téglalap 16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0" name="Téglalap 16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1" name="Téglalap 17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8" name="Szövegdoboz 15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3" name="Szövegdoboz 16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4" name="Szövegdoboz 163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73" name="Csoportba foglalás 172"/>
          <p:cNvGrpSpPr/>
          <p:nvPr/>
        </p:nvGrpSpPr>
        <p:grpSpPr>
          <a:xfrm>
            <a:off x="3044086" y="3787575"/>
            <a:ext cx="999234" cy="588162"/>
            <a:chOff x="2451219" y="2817354"/>
            <a:chExt cx="999234" cy="588162"/>
          </a:xfrm>
        </p:grpSpPr>
        <p:grpSp>
          <p:nvGrpSpPr>
            <p:cNvPr id="174" name="Csoportba foglalás 173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2" name="Téglalap 181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6" name="Téglalap 185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7" name="Téglalap 186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8" name="Téglalap 187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5" name="Szövegdoboz 174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9" name="Szövegdoboz 178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0" name="Szövegdoboz 179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1" name="Szövegdoboz 180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977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313605" y="39016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Ellipszis 2"/>
          <p:cNvSpPr/>
          <p:nvPr/>
        </p:nvSpPr>
        <p:spPr>
          <a:xfrm>
            <a:off x="2523162" y="233352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" name="Egyenes összekötő nyíllal 3"/>
          <p:cNvCxnSpPr>
            <a:stCxn id="2" idx="7"/>
            <a:endCxn id="3" idx="3"/>
          </p:cNvCxnSpPr>
          <p:nvPr/>
        </p:nvCxnSpPr>
        <p:spPr>
          <a:xfrm flipV="1">
            <a:off x="1467245" y="2487169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Csoportba foglalás 4"/>
          <p:cNvGrpSpPr/>
          <p:nvPr/>
        </p:nvGrpSpPr>
        <p:grpSpPr>
          <a:xfrm>
            <a:off x="890808" y="2619430"/>
            <a:ext cx="999234" cy="588162"/>
            <a:chOff x="2451219" y="2817354"/>
            <a:chExt cx="999234" cy="588162"/>
          </a:xfrm>
        </p:grpSpPr>
        <p:grpSp>
          <p:nvGrpSpPr>
            <p:cNvPr id="6" name="Csoportba foglalás 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" name="Téglalap 1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" name="Téglalap 1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" name="Téglalap 1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" name="Téglalap 1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" name="Téglalap 1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" name="Téglalap 1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" name="Téglalap 1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" name="Szövegdoboz 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" name="Szövegdoboz 12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1" name="Tartalom helye 2"/>
          <p:cNvSpPr txBox="1">
            <a:spLocks/>
          </p:cNvSpPr>
          <p:nvPr/>
        </p:nvSpPr>
        <p:spPr>
          <a:xfrm>
            <a:off x="1829884" y="692404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</a:t>
            </a:r>
            <a:r>
              <a:rPr lang="hu-HU" i="1" dirty="0"/>
              <a:t>I</a:t>
            </a:r>
            <a:r>
              <a:rPr lang="hu-HU" dirty="0" smtClean="0"/>
              <a:t> tevékenységet a </a:t>
            </a:r>
            <a:r>
              <a:rPr lang="hu-HU" i="1" dirty="0" smtClean="0"/>
              <a:t>D, F és a H</a:t>
            </a:r>
            <a:r>
              <a:rPr lang="hu-HU" dirty="0" smtClean="0"/>
              <a:t> tevékenység előzi meg közvetlenül, ezek egyesített végpontjából indul.</a:t>
            </a:r>
            <a:endParaRPr lang="hu-HU" dirty="0"/>
          </a:p>
        </p:txBody>
      </p:sp>
      <p:grpSp>
        <p:nvGrpSpPr>
          <p:cNvPr id="22" name="Csoportba foglalás 21"/>
          <p:cNvGrpSpPr/>
          <p:nvPr/>
        </p:nvGrpSpPr>
        <p:grpSpPr>
          <a:xfrm>
            <a:off x="814781" y="4989842"/>
            <a:ext cx="999234" cy="588162"/>
            <a:chOff x="2451219" y="2817354"/>
            <a:chExt cx="999234" cy="588162"/>
          </a:xfrm>
        </p:grpSpPr>
        <p:grpSp>
          <p:nvGrpSpPr>
            <p:cNvPr id="23" name="Csoportba foglalás 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" name="Téglalap 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2" name="Téglalap 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" name="Téglalap 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" name="Téglalap 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" name="Téglalap 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" name="Téglalap 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" name="Szövegdoboz 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" name="Szövegdoboz 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6" name="Szövegdoboz 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" name="Szövegdoboz 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" name="Szövegdoboz 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" name="Szövegdoboz 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" name="Szövegdoboz 2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cxnSp>
        <p:nvCxnSpPr>
          <p:cNvPr id="38" name="Egyenes összekötő nyíllal 37"/>
          <p:cNvCxnSpPr>
            <a:stCxn id="2" idx="5"/>
            <a:endCxn id="39" idx="1"/>
          </p:cNvCxnSpPr>
          <p:nvPr/>
        </p:nvCxnSpPr>
        <p:spPr>
          <a:xfrm>
            <a:off x="1467245" y="4055296"/>
            <a:ext cx="866901" cy="1369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zis 38"/>
          <p:cNvSpPr/>
          <p:nvPr/>
        </p:nvSpPr>
        <p:spPr>
          <a:xfrm>
            <a:off x="2307786" y="53980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0" name="Egyenes összekötő nyíllal 39"/>
          <p:cNvCxnSpPr>
            <a:stCxn id="3" idx="6"/>
            <a:endCxn id="42" idx="2"/>
          </p:cNvCxnSpPr>
          <p:nvPr/>
        </p:nvCxnSpPr>
        <p:spPr>
          <a:xfrm flipV="1">
            <a:off x="2703162" y="1830078"/>
            <a:ext cx="2013758" cy="593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gyenes összekötő nyíllal 40"/>
          <p:cNvCxnSpPr>
            <a:stCxn id="3" idx="6"/>
            <a:endCxn id="43" idx="2"/>
          </p:cNvCxnSpPr>
          <p:nvPr/>
        </p:nvCxnSpPr>
        <p:spPr>
          <a:xfrm>
            <a:off x="2703162" y="2423529"/>
            <a:ext cx="3962851" cy="3288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zis 41"/>
          <p:cNvSpPr/>
          <p:nvPr/>
        </p:nvSpPr>
        <p:spPr>
          <a:xfrm>
            <a:off x="4716920" y="174007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Ellipszis 42"/>
          <p:cNvSpPr/>
          <p:nvPr/>
        </p:nvSpPr>
        <p:spPr>
          <a:xfrm>
            <a:off x="6666013" y="562198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48" name="Csoportba foglalás 47"/>
          <p:cNvGrpSpPr/>
          <p:nvPr/>
        </p:nvGrpSpPr>
        <p:grpSpPr>
          <a:xfrm>
            <a:off x="3071089" y="1561406"/>
            <a:ext cx="999234" cy="588162"/>
            <a:chOff x="2451219" y="2817354"/>
            <a:chExt cx="999234" cy="588162"/>
          </a:xfrm>
        </p:grpSpPr>
        <p:grpSp>
          <p:nvGrpSpPr>
            <p:cNvPr id="49" name="Csoportba foglalás 4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7" name="Téglalap 5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8" name="Téglalap 5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9" name="Téglalap 5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" name="Téglalap 5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" name="Téglalap 6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2" name="Téglalap 6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" name="Téglalap 6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0" name="Szövegdoboz 4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" name="Szövegdoboz 5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2" name="Szövegdoboz 5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64" name="Csoportba foglalás 63"/>
          <p:cNvGrpSpPr/>
          <p:nvPr/>
        </p:nvGrpSpPr>
        <p:grpSpPr>
          <a:xfrm>
            <a:off x="3054366" y="2969230"/>
            <a:ext cx="999234" cy="588162"/>
            <a:chOff x="2451219" y="2817354"/>
            <a:chExt cx="999234" cy="588162"/>
          </a:xfrm>
        </p:grpSpPr>
        <p:grpSp>
          <p:nvGrpSpPr>
            <p:cNvPr id="65" name="Csoportba foglalás 6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3" name="Téglalap 7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4" name="Téglalap 7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5" name="Téglalap 7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6" name="Téglalap 7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7" name="Téglalap 7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6" name="Szövegdoboz 6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7" name="Szövegdoboz 6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68" name="Szövegdoboz 6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sp>
        <p:nvSpPr>
          <p:cNvPr id="80" name="Ellipszis 79"/>
          <p:cNvSpPr/>
          <p:nvPr/>
        </p:nvSpPr>
        <p:spPr>
          <a:xfrm>
            <a:off x="4716920" y="4613107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82" name="Egyenes összekötő nyíllal 81"/>
          <p:cNvCxnSpPr>
            <a:stCxn id="39" idx="6"/>
            <a:endCxn id="80" idx="2"/>
          </p:cNvCxnSpPr>
          <p:nvPr/>
        </p:nvCxnSpPr>
        <p:spPr>
          <a:xfrm flipV="1">
            <a:off x="2487786" y="4703107"/>
            <a:ext cx="2229134" cy="784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gyenes összekötő nyíllal 82"/>
          <p:cNvCxnSpPr>
            <a:stCxn id="39" idx="6"/>
            <a:endCxn id="43" idx="3"/>
          </p:cNvCxnSpPr>
          <p:nvPr/>
        </p:nvCxnSpPr>
        <p:spPr>
          <a:xfrm>
            <a:off x="2487786" y="5488004"/>
            <a:ext cx="4204587" cy="287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Csoportba foglalás 83"/>
          <p:cNvGrpSpPr/>
          <p:nvPr/>
        </p:nvGrpSpPr>
        <p:grpSpPr>
          <a:xfrm>
            <a:off x="3076988" y="4571701"/>
            <a:ext cx="999234" cy="588162"/>
            <a:chOff x="2451219" y="2817354"/>
            <a:chExt cx="999234" cy="588162"/>
          </a:xfrm>
        </p:grpSpPr>
        <p:grpSp>
          <p:nvGrpSpPr>
            <p:cNvPr id="85" name="Csoportba foglalás 8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3" name="Téglalap 9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4" name="Téglalap 9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6" name="Szövegdoboz 8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7" name="Szövegdoboz 8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00" name="Csoportba foglalás 99"/>
          <p:cNvGrpSpPr/>
          <p:nvPr/>
        </p:nvGrpSpPr>
        <p:grpSpPr>
          <a:xfrm>
            <a:off x="3071089" y="5959742"/>
            <a:ext cx="999234" cy="588162"/>
            <a:chOff x="2451219" y="2817354"/>
            <a:chExt cx="999234" cy="588162"/>
          </a:xfrm>
        </p:grpSpPr>
        <p:grpSp>
          <p:nvGrpSpPr>
            <p:cNvPr id="101" name="Csoportba foglalás 10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09" name="Téglalap 10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0" name="Téglalap 10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3" name="Téglalap 11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2" name="Szövegdoboz 10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3" name="Szövegdoboz 10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6" name="Szövegdoboz 10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sp>
        <p:nvSpPr>
          <p:cNvPr id="116" name="Ellipszis 115"/>
          <p:cNvSpPr/>
          <p:nvPr/>
        </p:nvSpPr>
        <p:spPr>
          <a:xfrm>
            <a:off x="6937050" y="173589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18" name="Egyenes összekötő nyíllal 117"/>
          <p:cNvCxnSpPr>
            <a:stCxn id="42" idx="6"/>
            <a:endCxn id="116" idx="2"/>
          </p:cNvCxnSpPr>
          <p:nvPr/>
        </p:nvCxnSpPr>
        <p:spPr>
          <a:xfrm flipV="1">
            <a:off x="4896920" y="1825896"/>
            <a:ext cx="2040130" cy="4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gyenes összekötő nyíllal 118"/>
          <p:cNvCxnSpPr>
            <a:stCxn id="42" idx="6"/>
            <a:endCxn id="43" idx="0"/>
          </p:cNvCxnSpPr>
          <p:nvPr/>
        </p:nvCxnSpPr>
        <p:spPr>
          <a:xfrm>
            <a:off x="4896920" y="1830078"/>
            <a:ext cx="1859093" cy="3791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gyenes összekötő nyíllal 120"/>
          <p:cNvCxnSpPr>
            <a:stCxn id="39" idx="6"/>
            <a:endCxn id="42" idx="3"/>
          </p:cNvCxnSpPr>
          <p:nvPr/>
        </p:nvCxnSpPr>
        <p:spPr>
          <a:xfrm flipV="1">
            <a:off x="2487786" y="1893718"/>
            <a:ext cx="2255494" cy="359428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Csoportba foglalás 123"/>
          <p:cNvGrpSpPr/>
          <p:nvPr/>
        </p:nvGrpSpPr>
        <p:grpSpPr>
          <a:xfrm>
            <a:off x="3044086" y="3787575"/>
            <a:ext cx="999234" cy="588162"/>
            <a:chOff x="2451219" y="2817354"/>
            <a:chExt cx="999234" cy="588162"/>
          </a:xfrm>
        </p:grpSpPr>
        <p:grpSp>
          <p:nvGrpSpPr>
            <p:cNvPr id="125" name="Csoportba foglalás 12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3" name="Téglalap 13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8" name="Téglalap 13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9" name="Téglalap 13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6" name="Szövegdoboz 12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1" name="Szövegdoboz 13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2" name="Szövegdoboz 131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40" name="Csoportba foglalás 139"/>
          <p:cNvGrpSpPr/>
          <p:nvPr/>
        </p:nvGrpSpPr>
        <p:grpSpPr>
          <a:xfrm>
            <a:off x="6005133" y="2913776"/>
            <a:ext cx="999234" cy="588162"/>
            <a:chOff x="2451219" y="2817354"/>
            <a:chExt cx="999234" cy="588162"/>
          </a:xfrm>
        </p:grpSpPr>
        <p:grpSp>
          <p:nvGrpSpPr>
            <p:cNvPr id="141" name="Csoportba foglalás 14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9" name="Téglalap 14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4" name="Téglalap 15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5" name="Téglalap 15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2" name="Szövegdoboz 14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7" name="Szövegdoboz 14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8" name="Szövegdoboz 147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56" name="Csoportba foglalás 155"/>
          <p:cNvGrpSpPr/>
          <p:nvPr/>
        </p:nvGrpSpPr>
        <p:grpSpPr>
          <a:xfrm>
            <a:off x="5460119" y="1628824"/>
            <a:ext cx="999234" cy="588162"/>
            <a:chOff x="2451219" y="2817354"/>
            <a:chExt cx="999234" cy="588162"/>
          </a:xfrm>
        </p:grpSpPr>
        <p:grpSp>
          <p:nvGrpSpPr>
            <p:cNvPr id="157" name="Csoportba foglalás 15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5" name="Téglalap 16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0" name="Téglalap 16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1" name="Téglalap 17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8" name="Szövegdoboz 15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3" name="Szövegdoboz 16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4" name="Szövegdoboz 163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cxnSp>
        <p:nvCxnSpPr>
          <p:cNvPr id="172" name="Egyenes összekötő nyíllal 171"/>
          <p:cNvCxnSpPr>
            <a:stCxn id="43" idx="6"/>
            <a:endCxn id="190" idx="3"/>
          </p:cNvCxnSpPr>
          <p:nvPr/>
        </p:nvCxnSpPr>
        <p:spPr>
          <a:xfrm flipV="1">
            <a:off x="6846013" y="4437844"/>
            <a:ext cx="2747133" cy="1274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" name="Csoportba foglalás 173"/>
          <p:cNvGrpSpPr/>
          <p:nvPr/>
        </p:nvGrpSpPr>
        <p:grpSpPr>
          <a:xfrm>
            <a:off x="8435106" y="5074913"/>
            <a:ext cx="999234" cy="588162"/>
            <a:chOff x="2451219" y="2817354"/>
            <a:chExt cx="999234" cy="588162"/>
          </a:xfrm>
        </p:grpSpPr>
        <p:grpSp>
          <p:nvGrpSpPr>
            <p:cNvPr id="175" name="Csoportba foglalás 17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3" name="Téglalap 18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6" name="Téglalap 18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7" name="Téglalap 18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8" name="Téglalap 18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9" name="Téglalap 18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6" name="Szövegdoboz 17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9" name="Szövegdoboz 17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0" name="Szövegdoboz 17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1" name="Szövegdoboz 18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2" name="Szövegdoboz 181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sp>
        <p:nvSpPr>
          <p:cNvPr id="190" name="Ellipszis 189"/>
          <p:cNvSpPr/>
          <p:nvPr/>
        </p:nvSpPr>
        <p:spPr>
          <a:xfrm>
            <a:off x="9566786" y="42842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683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313605" y="390165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Ellipszis 2"/>
          <p:cNvSpPr/>
          <p:nvPr/>
        </p:nvSpPr>
        <p:spPr>
          <a:xfrm>
            <a:off x="2523162" y="233352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" name="Egyenes összekötő nyíllal 3"/>
          <p:cNvCxnSpPr>
            <a:stCxn id="2" idx="7"/>
            <a:endCxn id="3" idx="3"/>
          </p:cNvCxnSpPr>
          <p:nvPr/>
        </p:nvCxnSpPr>
        <p:spPr>
          <a:xfrm flipV="1">
            <a:off x="1467245" y="2487169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Csoportba foglalás 4"/>
          <p:cNvGrpSpPr/>
          <p:nvPr/>
        </p:nvGrpSpPr>
        <p:grpSpPr>
          <a:xfrm>
            <a:off x="890808" y="2619430"/>
            <a:ext cx="999234" cy="588162"/>
            <a:chOff x="2451219" y="2817354"/>
            <a:chExt cx="999234" cy="588162"/>
          </a:xfrm>
        </p:grpSpPr>
        <p:grpSp>
          <p:nvGrpSpPr>
            <p:cNvPr id="6" name="Csoportba foglalás 5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" name="Téglalap 13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" name="Téglalap 14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" name="Téglalap 15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" name="Téglalap 16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" name="Téglalap 17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" name="Téglalap 18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" name="Téglalap 19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7" name="Szövegdoboz 6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" name="Szövegdoboz 12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1" name="Tartalom helye 2"/>
          <p:cNvSpPr txBox="1">
            <a:spLocks/>
          </p:cNvSpPr>
          <p:nvPr/>
        </p:nvSpPr>
        <p:spPr>
          <a:xfrm>
            <a:off x="1829884" y="692404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</a:t>
            </a:r>
            <a:r>
              <a:rPr lang="hu-HU" b="1" dirty="0" smtClean="0"/>
              <a:t>hálónak csak egy nyelője lehet</a:t>
            </a:r>
            <a:r>
              <a:rPr lang="hu-HU" dirty="0" smtClean="0"/>
              <a:t>, ezért egyesíteni kell az </a:t>
            </a:r>
            <a:r>
              <a:rPr lang="hu-HU" i="1" dirty="0" smtClean="0"/>
              <a:t>E, G</a:t>
            </a:r>
            <a:r>
              <a:rPr lang="hu-HU" dirty="0" smtClean="0"/>
              <a:t> és </a:t>
            </a:r>
            <a:r>
              <a:rPr lang="hu-HU" i="1" dirty="0" smtClean="0"/>
              <a:t>H</a:t>
            </a:r>
            <a:r>
              <a:rPr lang="hu-HU" dirty="0" smtClean="0"/>
              <a:t> tevékenységek végpontjait.</a:t>
            </a:r>
            <a:endParaRPr lang="hu-HU" dirty="0"/>
          </a:p>
        </p:txBody>
      </p:sp>
      <p:grpSp>
        <p:nvGrpSpPr>
          <p:cNvPr id="22" name="Csoportba foglalás 21"/>
          <p:cNvGrpSpPr/>
          <p:nvPr/>
        </p:nvGrpSpPr>
        <p:grpSpPr>
          <a:xfrm>
            <a:off x="814781" y="4989842"/>
            <a:ext cx="999234" cy="588162"/>
            <a:chOff x="2451219" y="2817354"/>
            <a:chExt cx="999234" cy="588162"/>
          </a:xfrm>
        </p:grpSpPr>
        <p:grpSp>
          <p:nvGrpSpPr>
            <p:cNvPr id="23" name="Csoportba foglalás 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31" name="Téglalap 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2" name="Téglalap 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4" name="Téglalap 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5" name="Téglalap 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6" name="Téglalap 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" name="Téglalap 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4" name="Szövegdoboz 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5" name="Szövegdoboz 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6" name="Szövegdoboz 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7" name="Szövegdoboz 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8" name="Szövegdoboz 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9" name="Szövegdoboz 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30" name="Szövegdoboz 29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cxnSp>
        <p:nvCxnSpPr>
          <p:cNvPr id="38" name="Egyenes összekötő nyíllal 37"/>
          <p:cNvCxnSpPr>
            <a:stCxn id="2" idx="5"/>
            <a:endCxn id="39" idx="1"/>
          </p:cNvCxnSpPr>
          <p:nvPr/>
        </p:nvCxnSpPr>
        <p:spPr>
          <a:xfrm>
            <a:off x="1467245" y="4055296"/>
            <a:ext cx="866901" cy="1369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zis 38"/>
          <p:cNvSpPr/>
          <p:nvPr/>
        </p:nvSpPr>
        <p:spPr>
          <a:xfrm>
            <a:off x="2307786" y="53980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0" name="Egyenes összekötő nyíllal 39"/>
          <p:cNvCxnSpPr>
            <a:stCxn id="3" idx="6"/>
            <a:endCxn id="42" idx="2"/>
          </p:cNvCxnSpPr>
          <p:nvPr/>
        </p:nvCxnSpPr>
        <p:spPr>
          <a:xfrm flipV="1">
            <a:off x="2703162" y="1830078"/>
            <a:ext cx="2013758" cy="593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gyenes összekötő nyíllal 40"/>
          <p:cNvCxnSpPr>
            <a:stCxn id="3" idx="6"/>
            <a:endCxn id="43" idx="2"/>
          </p:cNvCxnSpPr>
          <p:nvPr/>
        </p:nvCxnSpPr>
        <p:spPr>
          <a:xfrm>
            <a:off x="2703162" y="2423529"/>
            <a:ext cx="3962851" cy="3288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zis 41"/>
          <p:cNvSpPr/>
          <p:nvPr/>
        </p:nvSpPr>
        <p:spPr>
          <a:xfrm>
            <a:off x="4716920" y="174007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Ellipszis 42"/>
          <p:cNvSpPr/>
          <p:nvPr/>
        </p:nvSpPr>
        <p:spPr>
          <a:xfrm>
            <a:off x="6666013" y="562198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48" name="Csoportba foglalás 47"/>
          <p:cNvGrpSpPr/>
          <p:nvPr/>
        </p:nvGrpSpPr>
        <p:grpSpPr>
          <a:xfrm>
            <a:off x="3071089" y="1561406"/>
            <a:ext cx="999234" cy="588162"/>
            <a:chOff x="2451219" y="2817354"/>
            <a:chExt cx="999234" cy="588162"/>
          </a:xfrm>
        </p:grpSpPr>
        <p:grpSp>
          <p:nvGrpSpPr>
            <p:cNvPr id="49" name="Csoportba foglalás 4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57" name="Téglalap 5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58" name="Téglalap 5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59" name="Téglalap 5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" name="Téglalap 5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" name="Téglalap 6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2" name="Téglalap 6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3" name="Téglalap 6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50" name="Szövegdoboz 4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1" name="Szövegdoboz 5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52" name="Szövegdoboz 5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3" name="Szövegdoboz 5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56" name="Szövegdoboz 55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64" name="Csoportba foglalás 63"/>
          <p:cNvGrpSpPr/>
          <p:nvPr/>
        </p:nvGrpSpPr>
        <p:grpSpPr>
          <a:xfrm>
            <a:off x="3054366" y="2969230"/>
            <a:ext cx="999234" cy="588162"/>
            <a:chOff x="2451219" y="2817354"/>
            <a:chExt cx="999234" cy="588162"/>
          </a:xfrm>
        </p:grpSpPr>
        <p:grpSp>
          <p:nvGrpSpPr>
            <p:cNvPr id="65" name="Csoportba foglalás 6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73" name="Téglalap 7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74" name="Téglalap 7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5" name="Téglalap 7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6" name="Téglalap 7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7" name="Téglalap 7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8" name="Téglalap 7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9" name="Téglalap 7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66" name="Szövegdoboz 6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7" name="Szövegdoboz 6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68" name="Szövegdoboz 6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69" name="Szövegdoboz 6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0" name="Szövegdoboz 6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1" name="Szövegdoboz 7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72" name="Szövegdoboz 71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sp>
        <p:nvSpPr>
          <p:cNvPr id="80" name="Ellipszis 79"/>
          <p:cNvSpPr/>
          <p:nvPr/>
        </p:nvSpPr>
        <p:spPr>
          <a:xfrm>
            <a:off x="4716920" y="4613107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82" name="Egyenes összekötő nyíllal 81"/>
          <p:cNvCxnSpPr>
            <a:stCxn id="39" idx="6"/>
            <a:endCxn id="80" idx="2"/>
          </p:cNvCxnSpPr>
          <p:nvPr/>
        </p:nvCxnSpPr>
        <p:spPr>
          <a:xfrm flipV="1">
            <a:off x="2487786" y="4703107"/>
            <a:ext cx="2229134" cy="784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gyenes összekötő nyíllal 82"/>
          <p:cNvCxnSpPr>
            <a:stCxn id="39" idx="6"/>
            <a:endCxn id="43" idx="3"/>
          </p:cNvCxnSpPr>
          <p:nvPr/>
        </p:nvCxnSpPr>
        <p:spPr>
          <a:xfrm>
            <a:off x="2487786" y="5488004"/>
            <a:ext cx="4204587" cy="287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Csoportba foglalás 83"/>
          <p:cNvGrpSpPr/>
          <p:nvPr/>
        </p:nvGrpSpPr>
        <p:grpSpPr>
          <a:xfrm>
            <a:off x="3076988" y="4571701"/>
            <a:ext cx="999234" cy="588162"/>
            <a:chOff x="2451219" y="2817354"/>
            <a:chExt cx="999234" cy="588162"/>
          </a:xfrm>
        </p:grpSpPr>
        <p:grpSp>
          <p:nvGrpSpPr>
            <p:cNvPr id="85" name="Csoportba foglalás 8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3" name="Téglalap 9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94" name="Téglalap 9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5" name="Téglalap 9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6" name="Téglalap 9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7" name="Téglalap 9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8" name="Téglalap 9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99" name="Téglalap 9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86" name="Szövegdoboz 8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7" name="Szövegdoboz 8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88" name="Szövegdoboz 8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89" name="Szövegdoboz 8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0" name="Szövegdoboz 8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1" name="Szövegdoboz 9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2" name="Szövegdoboz 91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00" name="Csoportba foglalás 99"/>
          <p:cNvGrpSpPr/>
          <p:nvPr/>
        </p:nvGrpSpPr>
        <p:grpSpPr>
          <a:xfrm>
            <a:off x="3071089" y="5959742"/>
            <a:ext cx="999234" cy="588162"/>
            <a:chOff x="2451219" y="2817354"/>
            <a:chExt cx="999234" cy="588162"/>
          </a:xfrm>
        </p:grpSpPr>
        <p:grpSp>
          <p:nvGrpSpPr>
            <p:cNvPr id="101" name="Csoportba foglalás 10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09" name="Téglalap 10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0" name="Téglalap 10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1" name="Téglalap 11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2" name="Téglalap 11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3" name="Téglalap 11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4" name="Téglalap 11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5" name="Téglalap 11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2" name="Szövegdoboz 10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3" name="Szövegdoboz 10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104" name="Szövegdoboz 10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5" name="Szövegdoboz 10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6" name="Szövegdoboz 10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7" name="Szövegdoboz 10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8" name="Szövegdoboz 107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sp>
        <p:nvSpPr>
          <p:cNvPr id="116" name="Ellipszis 115"/>
          <p:cNvSpPr/>
          <p:nvPr/>
        </p:nvSpPr>
        <p:spPr>
          <a:xfrm>
            <a:off x="6937050" y="1735896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18" name="Egyenes összekötő nyíllal 117"/>
          <p:cNvCxnSpPr>
            <a:stCxn id="42" idx="6"/>
            <a:endCxn id="116" idx="2"/>
          </p:cNvCxnSpPr>
          <p:nvPr/>
        </p:nvCxnSpPr>
        <p:spPr>
          <a:xfrm flipV="1">
            <a:off x="4896920" y="1825896"/>
            <a:ext cx="2040130" cy="4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gyenes összekötő nyíllal 118"/>
          <p:cNvCxnSpPr>
            <a:stCxn id="42" idx="6"/>
            <a:endCxn id="43" idx="0"/>
          </p:cNvCxnSpPr>
          <p:nvPr/>
        </p:nvCxnSpPr>
        <p:spPr>
          <a:xfrm>
            <a:off x="4896920" y="1830078"/>
            <a:ext cx="1859093" cy="3791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gyenes összekötő nyíllal 120"/>
          <p:cNvCxnSpPr>
            <a:stCxn id="39" idx="6"/>
            <a:endCxn id="42" idx="3"/>
          </p:cNvCxnSpPr>
          <p:nvPr/>
        </p:nvCxnSpPr>
        <p:spPr>
          <a:xfrm flipV="1">
            <a:off x="2487786" y="1893718"/>
            <a:ext cx="2255494" cy="359428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Csoportba foglalás 123"/>
          <p:cNvGrpSpPr/>
          <p:nvPr/>
        </p:nvGrpSpPr>
        <p:grpSpPr>
          <a:xfrm>
            <a:off x="3044086" y="3787575"/>
            <a:ext cx="999234" cy="588162"/>
            <a:chOff x="2451219" y="2817354"/>
            <a:chExt cx="999234" cy="588162"/>
          </a:xfrm>
        </p:grpSpPr>
        <p:grpSp>
          <p:nvGrpSpPr>
            <p:cNvPr id="125" name="Csoportba foglalás 12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3" name="Téglalap 13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8" name="Téglalap 13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9" name="Téglalap 13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6" name="Szövegdoboz 12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1" name="Szövegdoboz 13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2" name="Szövegdoboz 131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40" name="Csoportba foglalás 139"/>
          <p:cNvGrpSpPr/>
          <p:nvPr/>
        </p:nvGrpSpPr>
        <p:grpSpPr>
          <a:xfrm>
            <a:off x="6005133" y="2913776"/>
            <a:ext cx="999234" cy="588162"/>
            <a:chOff x="2451219" y="2817354"/>
            <a:chExt cx="999234" cy="588162"/>
          </a:xfrm>
        </p:grpSpPr>
        <p:grpSp>
          <p:nvGrpSpPr>
            <p:cNvPr id="141" name="Csoportba foglalás 14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9" name="Téglalap 14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4" name="Téglalap 15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5" name="Téglalap 15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2" name="Szövegdoboz 14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7" name="Szövegdoboz 14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8" name="Szövegdoboz 147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56" name="Csoportba foglalás 155"/>
          <p:cNvGrpSpPr/>
          <p:nvPr/>
        </p:nvGrpSpPr>
        <p:grpSpPr>
          <a:xfrm>
            <a:off x="5460119" y="1628824"/>
            <a:ext cx="999234" cy="588162"/>
            <a:chOff x="2451219" y="2817354"/>
            <a:chExt cx="999234" cy="588162"/>
          </a:xfrm>
        </p:grpSpPr>
        <p:grpSp>
          <p:nvGrpSpPr>
            <p:cNvPr id="157" name="Csoportba foglalás 15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5" name="Téglalap 16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0" name="Téglalap 16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71" name="Téglalap 17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8" name="Szövegdoboz 15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3" name="Szövegdoboz 16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4" name="Szövegdoboz 163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cxnSp>
        <p:nvCxnSpPr>
          <p:cNvPr id="172" name="Egyenes összekötő nyíllal 171"/>
          <p:cNvCxnSpPr>
            <a:stCxn id="43" idx="6"/>
            <a:endCxn id="190" idx="3"/>
          </p:cNvCxnSpPr>
          <p:nvPr/>
        </p:nvCxnSpPr>
        <p:spPr>
          <a:xfrm flipV="1">
            <a:off x="6846013" y="4437844"/>
            <a:ext cx="2747133" cy="1274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" name="Csoportba foglalás 173"/>
          <p:cNvGrpSpPr/>
          <p:nvPr/>
        </p:nvGrpSpPr>
        <p:grpSpPr>
          <a:xfrm>
            <a:off x="8435106" y="5074913"/>
            <a:ext cx="999234" cy="588162"/>
            <a:chOff x="2451219" y="2817354"/>
            <a:chExt cx="999234" cy="588162"/>
          </a:xfrm>
        </p:grpSpPr>
        <p:grpSp>
          <p:nvGrpSpPr>
            <p:cNvPr id="175" name="Csoportba foglalás 17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83" name="Téglalap 18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6" name="Téglalap 18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7" name="Téglalap 18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8" name="Téglalap 18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9" name="Téglalap 18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6" name="Szövegdoboz 17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9" name="Szövegdoboz 17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0" name="Szövegdoboz 17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1" name="Szövegdoboz 18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2" name="Szövegdoboz 181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sp>
        <p:nvSpPr>
          <p:cNvPr id="190" name="Ellipszis 189"/>
          <p:cNvSpPr/>
          <p:nvPr/>
        </p:nvSpPr>
        <p:spPr>
          <a:xfrm>
            <a:off x="9566786" y="4284204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54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D1A9FD44-2580-46D7-BCF6-ED31803F7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Gráfok</a:t>
            </a:r>
            <a:endParaRPr lang="hu-HU" dirty="0"/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/>
          <a:lstStyle/>
          <a:p>
            <a:r>
              <a:rPr lang="hu-HU" dirty="0"/>
              <a:t>A </a:t>
            </a:r>
            <a:r>
              <a:rPr lang="hu-HU" i="1" dirty="0"/>
              <a:t>gráfok</a:t>
            </a:r>
            <a:r>
              <a:rPr lang="hu-HU" dirty="0"/>
              <a:t> csúcsokból (szögpontokból) és az őket összekötő élekből álló diagramok.</a:t>
            </a:r>
          </a:p>
          <a:p>
            <a:pPr marL="0" indent="0">
              <a:buNone/>
            </a:pPr>
            <a:r>
              <a:rPr lang="hu-HU" dirty="0"/>
              <a:t>A következő ábra egy társaság </a:t>
            </a:r>
            <a:r>
              <a:rPr lang="hu-HU" dirty="0" smtClean="0"/>
              <a:t>ismeretségi viszonyait </a:t>
            </a:r>
            <a:r>
              <a:rPr lang="hu-HU" dirty="0"/>
              <a:t>szemlélteti. A </a:t>
            </a:r>
            <a:r>
              <a:rPr lang="hu-HU" b="1" dirty="0"/>
              <a:t>csúcsok</a:t>
            </a:r>
            <a:r>
              <a:rPr lang="hu-HU" dirty="0"/>
              <a:t> a személyeket jelentik, két csúcs közé akkor kerül </a:t>
            </a:r>
            <a:r>
              <a:rPr lang="hu-HU" b="1" dirty="0"/>
              <a:t>él</a:t>
            </a:r>
            <a:r>
              <a:rPr lang="hu-HU" dirty="0"/>
              <a:t>, ha az adott személyek ismerik egymást.</a:t>
            </a:r>
          </a:p>
          <a:p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3" name="Ellipszis 2"/>
          <p:cNvSpPr/>
          <p:nvPr/>
        </p:nvSpPr>
        <p:spPr>
          <a:xfrm>
            <a:off x="3265042" y="542031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/>
          <p:cNvSpPr/>
          <p:nvPr/>
        </p:nvSpPr>
        <p:spPr>
          <a:xfrm>
            <a:off x="3697705" y="410276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llipszis 9"/>
          <p:cNvSpPr/>
          <p:nvPr/>
        </p:nvSpPr>
        <p:spPr>
          <a:xfrm>
            <a:off x="6284495" y="437996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/>
          <p:cNvSpPr/>
          <p:nvPr/>
        </p:nvSpPr>
        <p:spPr>
          <a:xfrm>
            <a:off x="5534526" y="5565171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/>
          <p:cNvSpPr txBox="1"/>
          <p:nvPr/>
        </p:nvSpPr>
        <p:spPr>
          <a:xfrm>
            <a:off x="3424042" y="4510940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András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5228655" y="595921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Dániel</a:t>
            </a:r>
            <a:endParaRPr lang="hu-HU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2959171" y="587727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Csaba</a:t>
            </a:r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5978624" y="4800295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Béla</a:t>
            </a:r>
            <a:endParaRPr lang="hu-HU" dirty="0"/>
          </a:p>
        </p:txBody>
      </p:sp>
      <p:cxnSp>
        <p:nvCxnSpPr>
          <p:cNvPr id="15" name="Egyenes összekötő 14"/>
          <p:cNvCxnSpPr>
            <a:stCxn id="9" idx="6"/>
            <a:endCxn id="10" idx="2"/>
          </p:cNvCxnSpPr>
          <p:nvPr/>
        </p:nvCxnSpPr>
        <p:spPr>
          <a:xfrm>
            <a:off x="4057705" y="4282768"/>
            <a:ext cx="2226790" cy="27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16"/>
          <p:cNvCxnSpPr>
            <a:stCxn id="9" idx="6"/>
            <a:endCxn id="11" idx="1"/>
          </p:cNvCxnSpPr>
          <p:nvPr/>
        </p:nvCxnSpPr>
        <p:spPr>
          <a:xfrm>
            <a:off x="4057705" y="4282768"/>
            <a:ext cx="1529542" cy="1335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18"/>
          <p:cNvCxnSpPr>
            <a:stCxn id="3" idx="6"/>
            <a:endCxn id="11" idx="2"/>
          </p:cNvCxnSpPr>
          <p:nvPr/>
        </p:nvCxnSpPr>
        <p:spPr>
          <a:xfrm>
            <a:off x="3625042" y="5600318"/>
            <a:ext cx="1909484" cy="144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églalap 19"/>
          <p:cNvSpPr/>
          <p:nvPr/>
        </p:nvSpPr>
        <p:spPr>
          <a:xfrm>
            <a:off x="8100110" y="4326274"/>
            <a:ext cx="260680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Ismeretségi viszonyok:</a:t>
            </a:r>
          </a:p>
          <a:p>
            <a:endParaRPr lang="hu-HU" dirty="0" smtClean="0"/>
          </a:p>
          <a:p>
            <a:r>
              <a:rPr lang="hu-HU" dirty="0" smtClean="0"/>
              <a:t>András – Béla</a:t>
            </a:r>
          </a:p>
          <a:p>
            <a:r>
              <a:rPr lang="hu-HU" dirty="0" smtClean="0"/>
              <a:t>András – Dániel</a:t>
            </a:r>
          </a:p>
          <a:p>
            <a:r>
              <a:rPr lang="hu-HU" dirty="0" smtClean="0"/>
              <a:t>Csaba - Dániel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5427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999234" cy="588162"/>
            <a:chOff x="2451219" y="2817354"/>
            <a:chExt cx="999234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829884" y="692404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folyamat hálója: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7664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Hálótervezés</a:t>
            </a:r>
            <a:br>
              <a:rPr lang="hu-HU" dirty="0" smtClean="0"/>
            </a:br>
            <a:r>
              <a:rPr lang="hu-HU" dirty="0"/>
              <a:t>A </a:t>
            </a:r>
            <a:r>
              <a:rPr lang="hu-HU" dirty="0" smtClean="0"/>
              <a:t>háló kiértékelése (időtervezés)</a:t>
            </a:r>
            <a:endParaRPr lang="hu-HU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4618622" y="3068577"/>
            <a:ext cx="2636008" cy="1300051"/>
            <a:chOff x="2451219" y="2864265"/>
            <a:chExt cx="999234" cy="492808"/>
          </a:xfrm>
        </p:grpSpPr>
        <p:sp>
          <p:nvSpPr>
            <p:cNvPr id="18" name="Téglalap 17"/>
            <p:cNvSpPr/>
            <p:nvPr/>
          </p:nvSpPr>
          <p:spPr>
            <a:xfrm>
              <a:off x="2451219" y="3016665"/>
              <a:ext cx="999234" cy="188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9" name="Téglalap 18"/>
            <p:cNvSpPr/>
            <p:nvPr/>
          </p:nvSpPr>
          <p:spPr>
            <a:xfrm>
              <a:off x="2451219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 19"/>
            <p:cNvSpPr/>
            <p:nvPr/>
          </p:nvSpPr>
          <p:spPr>
            <a:xfrm>
              <a:off x="2784297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Téglalap 20"/>
            <p:cNvSpPr/>
            <p:nvPr/>
          </p:nvSpPr>
          <p:spPr>
            <a:xfrm>
              <a:off x="3117375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Téglalap 21"/>
            <p:cNvSpPr/>
            <p:nvPr/>
          </p:nvSpPr>
          <p:spPr>
            <a:xfrm>
              <a:off x="2451219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Téglalap 22"/>
            <p:cNvSpPr/>
            <p:nvPr/>
          </p:nvSpPr>
          <p:spPr>
            <a:xfrm>
              <a:off x="2784297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Téglalap 23"/>
            <p:cNvSpPr/>
            <p:nvPr/>
          </p:nvSpPr>
          <p:spPr>
            <a:xfrm>
              <a:off x="3117375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cxnSp>
        <p:nvCxnSpPr>
          <p:cNvPr id="27" name="Egyenes összekötő nyíllal 26"/>
          <p:cNvCxnSpPr/>
          <p:nvPr/>
        </p:nvCxnSpPr>
        <p:spPr>
          <a:xfrm flipH="1" flipV="1">
            <a:off x="5998533" y="3803987"/>
            <a:ext cx="2100470" cy="5646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artalom helye 2"/>
          <p:cNvSpPr txBox="1">
            <a:spLocks/>
          </p:cNvSpPr>
          <p:nvPr/>
        </p:nvSpPr>
        <p:spPr>
          <a:xfrm>
            <a:off x="8099003" y="4167609"/>
            <a:ext cx="2357230" cy="4600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tevékenység jele</a:t>
            </a:r>
            <a:endParaRPr lang="hu-HU" dirty="0"/>
          </a:p>
        </p:txBody>
      </p:sp>
      <p:cxnSp>
        <p:nvCxnSpPr>
          <p:cNvPr id="29" name="Egyenes összekötő nyíllal 28"/>
          <p:cNvCxnSpPr/>
          <p:nvPr/>
        </p:nvCxnSpPr>
        <p:spPr>
          <a:xfrm flipH="1">
            <a:off x="5998533" y="2744254"/>
            <a:ext cx="2100470" cy="5735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artalom helye 2"/>
          <p:cNvSpPr txBox="1">
            <a:spLocks/>
          </p:cNvSpPr>
          <p:nvPr/>
        </p:nvSpPr>
        <p:spPr>
          <a:xfrm>
            <a:off x="8099003" y="2252435"/>
            <a:ext cx="2357230" cy="4600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tevékenység időigénye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4231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Hálótervezés</a:t>
            </a:r>
            <a:br>
              <a:rPr lang="hu-HU" dirty="0" smtClean="0"/>
            </a:br>
            <a:r>
              <a:rPr lang="hu-HU" dirty="0"/>
              <a:t>A </a:t>
            </a:r>
            <a:r>
              <a:rPr lang="hu-HU" dirty="0" smtClean="0"/>
              <a:t>háló kiértékelése (időtervezés)</a:t>
            </a:r>
            <a:endParaRPr lang="hu-HU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4618622" y="3068577"/>
            <a:ext cx="2636008" cy="1300051"/>
            <a:chOff x="2451219" y="2864265"/>
            <a:chExt cx="999234" cy="492808"/>
          </a:xfrm>
        </p:grpSpPr>
        <p:sp>
          <p:nvSpPr>
            <p:cNvPr id="18" name="Téglalap 17"/>
            <p:cNvSpPr/>
            <p:nvPr/>
          </p:nvSpPr>
          <p:spPr>
            <a:xfrm>
              <a:off x="2451219" y="3016665"/>
              <a:ext cx="999234" cy="188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9" name="Téglalap 18"/>
            <p:cNvSpPr/>
            <p:nvPr/>
          </p:nvSpPr>
          <p:spPr>
            <a:xfrm>
              <a:off x="2451219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 19"/>
            <p:cNvSpPr/>
            <p:nvPr/>
          </p:nvSpPr>
          <p:spPr>
            <a:xfrm>
              <a:off x="2784297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Téglalap 20"/>
            <p:cNvSpPr/>
            <p:nvPr/>
          </p:nvSpPr>
          <p:spPr>
            <a:xfrm>
              <a:off x="3117375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Téglalap 21"/>
            <p:cNvSpPr/>
            <p:nvPr/>
          </p:nvSpPr>
          <p:spPr>
            <a:xfrm>
              <a:off x="2451219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Téglalap 22"/>
            <p:cNvSpPr/>
            <p:nvPr/>
          </p:nvSpPr>
          <p:spPr>
            <a:xfrm>
              <a:off x="2784297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Téglalap 23"/>
            <p:cNvSpPr/>
            <p:nvPr/>
          </p:nvSpPr>
          <p:spPr>
            <a:xfrm>
              <a:off x="3117375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cxnSp>
        <p:nvCxnSpPr>
          <p:cNvPr id="27" name="Egyenes összekötő nyíllal 26"/>
          <p:cNvCxnSpPr/>
          <p:nvPr/>
        </p:nvCxnSpPr>
        <p:spPr>
          <a:xfrm flipH="1">
            <a:off x="6815295" y="2786257"/>
            <a:ext cx="1176612" cy="48333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/>
          <p:nvPr/>
        </p:nvCxnSpPr>
        <p:spPr>
          <a:xfrm>
            <a:off x="2592924" y="2599991"/>
            <a:ext cx="2465032" cy="66960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artalom helye 2"/>
          <p:cNvSpPr txBox="1">
            <a:spLocks/>
          </p:cNvSpPr>
          <p:nvPr/>
        </p:nvSpPr>
        <p:spPr>
          <a:xfrm>
            <a:off x="326602" y="2375476"/>
            <a:ext cx="3852685" cy="17108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legkorábbi kezdet</a:t>
            </a:r>
          </a:p>
          <a:p>
            <a:pPr marL="0" indent="0">
              <a:buFont typeface="Wingdings 3" charset="2"/>
              <a:buNone/>
            </a:pPr>
            <a:r>
              <a:rPr lang="hu-HU" i="1" dirty="0" smtClean="0"/>
              <a:t>Hányadik napon kezdődhet el legkorábban a tevékenység.</a:t>
            </a:r>
            <a:endParaRPr lang="hu-HU" i="1" dirty="0"/>
          </a:p>
        </p:txBody>
      </p:sp>
      <p:sp>
        <p:nvSpPr>
          <p:cNvPr id="17" name="Tartalom helye 2"/>
          <p:cNvSpPr txBox="1">
            <a:spLocks/>
          </p:cNvSpPr>
          <p:nvPr/>
        </p:nvSpPr>
        <p:spPr>
          <a:xfrm>
            <a:off x="7991906" y="2375476"/>
            <a:ext cx="3852685" cy="17108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legkorábbi befejezés</a:t>
            </a:r>
          </a:p>
          <a:p>
            <a:pPr marL="0" indent="0">
              <a:buFont typeface="Wingdings 3" charset="2"/>
              <a:buNone/>
            </a:pPr>
            <a:r>
              <a:rPr lang="hu-HU" i="1" dirty="0" smtClean="0"/>
              <a:t>Hányadik napon fejeződhet be legkorábban a tevékenység.</a:t>
            </a:r>
            <a:endParaRPr lang="hu-HU" i="1" dirty="0"/>
          </a:p>
        </p:txBody>
      </p:sp>
    </p:spTree>
    <p:extLst>
      <p:ext uri="{BB962C8B-B14F-4D97-AF65-F5344CB8AC3E}">
        <p14:creationId xmlns:p14="http://schemas.microsoft.com/office/powerpoint/2010/main" val="36431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999234" cy="588162"/>
            <a:chOff x="2451219" y="2817354"/>
            <a:chExt cx="999234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0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0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kezdőpontból (forrásból) induló tevékenységek (A és B) a 0. napon kezdődhetnek el legkorábban.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0426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999234" cy="588162"/>
            <a:chOff x="2451219" y="2817354"/>
            <a:chExt cx="999234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legkorábbi kezdethez hozzáadva az A és a B tevékenység időigényét megkapjuk, hogy hányadik napon fejeződhetnek be legkorábban.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812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999234" cy="588162"/>
            <a:chOff x="2451219" y="2817354"/>
            <a:chExt cx="999234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4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A tevékenységet a C és a D tevékenység követi közvetlenül, mindkettő a 4. napon kezdődhet el legkorábban (amikor az A befejeződik).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296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9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5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999234" cy="588162"/>
            <a:chOff x="2451219" y="2817354"/>
            <a:chExt cx="999234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A tevékenységet a C és a D tevékenység követi közvetlenül, mindkettő a 4. napon kezdődhet el legkorábban (amikor az A befejeződik). A C 5 napig tart, ezért a 9. napon, a D 1 napig tart, így az 5. napon fejeződhet be legkorábban.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523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999234" cy="588162"/>
            <a:chOff x="2451219" y="2817354"/>
            <a:chExt cx="999234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2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B tevékenységet a FIKTÍV, E és F tevékenységek követik közvetlenül. A B legkorábban a 2. napon fejeződhet be, ezért ezek a tevékenységek mind a 2. napon kezdődhetnek el legkorábban.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537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999234" cy="588162"/>
            <a:chOff x="2451219" y="2817354"/>
            <a:chExt cx="999234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5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FIKTÍV, E és F tevékenységek időigényét hozzáadva a legkorábbi kezdetükhöz megkapjuk a legkorábbi befejezésüket.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1905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solidFill>
              <a:srgbClr val="00B0F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9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2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999234" cy="588162"/>
            <a:chOff x="2451219" y="2817354"/>
            <a:chExt cx="999234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9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999234" cy="588162"/>
            <a:chOff x="2451219" y="2817354"/>
            <a:chExt cx="999234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9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G és a H tevékenységeket a C és a FIKTÍV tevékenységek előzik meg közvetlenül. Addig nem kezdődhetnek el, amíg a C és FIKTÍV tevékenységek mindegyike véget nem ér. A C legkorábbi befejezése van később, a 9. napon (a FIKTÍV tevékenységé a 2. napon), így a G és a H tevékenységek legkorábban a 9. napon kezdődhetnek el, mert meg kell várni a kezdetükkel az összes közvetlenül megelőző tevékenység befejezését.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4340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/>
          <a:lstStyle/>
          <a:p>
            <a:r>
              <a:rPr lang="hu-HU" dirty="0"/>
              <a:t>Azokat a gráfokat, amelyek éleinek kezdő- és végpontja van, </a:t>
            </a:r>
            <a:r>
              <a:rPr lang="hu-HU" i="1" dirty="0"/>
              <a:t>irányított gráfoknak</a:t>
            </a:r>
            <a:r>
              <a:rPr lang="hu-HU" dirty="0"/>
              <a:t> nevezzük. Az irányított gráfok éleit nyilakkal ábrázoljuk, a nyilak a kezdőpontjukból a végpontjukba mutatnak.</a:t>
            </a:r>
          </a:p>
          <a:p>
            <a:pPr marL="0" indent="0">
              <a:buNone/>
            </a:pPr>
            <a:r>
              <a:rPr lang="hu-HU" dirty="0"/>
              <a:t>Példa irányított élre: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" name="Ellipszis 8"/>
          <p:cNvSpPr/>
          <p:nvPr/>
        </p:nvSpPr>
        <p:spPr>
          <a:xfrm>
            <a:off x="3697705" y="410276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llipszis 9"/>
          <p:cNvSpPr/>
          <p:nvPr/>
        </p:nvSpPr>
        <p:spPr>
          <a:xfrm>
            <a:off x="7439526" y="410276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/>
          <p:cNvSpPr txBox="1"/>
          <p:nvPr/>
        </p:nvSpPr>
        <p:spPr>
          <a:xfrm>
            <a:off x="3010320" y="4523296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smtClean="0"/>
              <a:t>az irányított él</a:t>
            </a:r>
          </a:p>
          <a:p>
            <a:pPr algn="ctr"/>
            <a:r>
              <a:rPr lang="hu-HU" dirty="0" smtClean="0"/>
              <a:t>kezdőpontja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5218156" y="373137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irányított él</a:t>
            </a:r>
            <a:endParaRPr lang="hu-HU" dirty="0"/>
          </a:p>
        </p:txBody>
      </p:sp>
      <p:cxnSp>
        <p:nvCxnSpPr>
          <p:cNvPr id="15" name="Egyenes összekötő 14"/>
          <p:cNvCxnSpPr>
            <a:stCxn id="9" idx="6"/>
            <a:endCxn id="10" idx="2"/>
          </p:cNvCxnSpPr>
          <p:nvPr/>
        </p:nvCxnSpPr>
        <p:spPr>
          <a:xfrm>
            <a:off x="4057705" y="4282768"/>
            <a:ext cx="3381821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Irányított gráfok</a:t>
            </a:r>
            <a:endParaRPr lang="hu-HU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6752141" y="4523296"/>
            <a:ext cx="173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smtClean="0"/>
              <a:t>az irányított él</a:t>
            </a:r>
          </a:p>
          <a:p>
            <a:pPr algn="ctr"/>
            <a:r>
              <a:rPr lang="hu-HU" dirty="0" smtClean="0"/>
              <a:t>végpontja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7291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39263" cy="588162"/>
            <a:chOff x="2451219" y="2817354"/>
            <a:chExt cx="1039263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17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39263" cy="588162"/>
            <a:chOff x="2451219" y="2817354"/>
            <a:chExt cx="1039263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13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999234" cy="588162"/>
            <a:chOff x="2451219" y="2817354"/>
            <a:chExt cx="999234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G és a H tevékenységek legkorábbi befejezését az időigényük figyelembevételével kapjuk.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728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5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39263" cy="588162"/>
            <a:chOff x="2451219" y="2817354"/>
            <a:chExt cx="1039263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17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39263" cy="588162"/>
            <a:chOff x="2451219" y="2817354"/>
            <a:chExt cx="1039263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39263" cy="588162"/>
            <a:chOff x="2451219" y="2817354"/>
            <a:chExt cx="1039263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17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5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I tevékenységet a D, F, H tevékenységek előzik meg közvetlenül, mindegyikük befejezése után kezdődhet csak el. A D az 5. napon, az F is az 5. napon és a H 17. napon fejeződhet be leghamarabb, tehát az I a 17. napon kezdődhet el leghamarabb. Az időigényét hozzáadva kapjuk, hogy az I a 24. napon fejeződhet be legkorábban.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684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39263" cy="588162"/>
            <a:chOff x="2451219" y="2817354"/>
            <a:chExt cx="1039263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39263" cy="588162"/>
            <a:chOff x="2451219" y="2817354"/>
            <a:chExt cx="1039263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39263" cy="588162"/>
            <a:chOff x="2451219" y="2817354"/>
            <a:chExt cx="1039263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704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999234" cy="588162"/>
            <a:chOff x="2451219" y="2817354"/>
            <a:chExt cx="999234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39263" cy="588162"/>
            <a:chOff x="2451219" y="2817354"/>
            <a:chExt cx="1039263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17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39263" cy="588162"/>
            <a:chOff x="2451219" y="2817354"/>
            <a:chExt cx="1039263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13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39263" cy="588162"/>
            <a:chOff x="2451219" y="2817354"/>
            <a:chExt cx="1039263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24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egész folyamat akkor fejeződhet be legkorábban, a végpontjába (nyelő) befutó tevékenységek mindegyike véget ért. A végpontba az E, a G és az I tevékenységek futnak be, ezek közül az I befejezésére kell várni. A teljes folyamat tehát a 24. napon fejeződhet be legkorábban.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0232538" y="313424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24</a:t>
            </a:r>
            <a:endParaRPr lang="hu-H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0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Hálótervezés</a:t>
            </a:r>
            <a:br>
              <a:rPr lang="hu-HU" dirty="0" smtClean="0"/>
            </a:br>
            <a:r>
              <a:rPr lang="hu-HU" dirty="0"/>
              <a:t>A </a:t>
            </a:r>
            <a:r>
              <a:rPr lang="hu-HU" dirty="0" smtClean="0"/>
              <a:t>háló kiértékelése (időtervezés)</a:t>
            </a:r>
            <a:endParaRPr lang="hu-HU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4618622" y="3068577"/>
            <a:ext cx="2636008" cy="1300051"/>
            <a:chOff x="2451219" y="2864265"/>
            <a:chExt cx="999234" cy="492808"/>
          </a:xfrm>
        </p:grpSpPr>
        <p:sp>
          <p:nvSpPr>
            <p:cNvPr id="18" name="Téglalap 17"/>
            <p:cNvSpPr/>
            <p:nvPr/>
          </p:nvSpPr>
          <p:spPr>
            <a:xfrm>
              <a:off x="2451219" y="3016665"/>
              <a:ext cx="999234" cy="188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9" name="Téglalap 18"/>
            <p:cNvSpPr/>
            <p:nvPr/>
          </p:nvSpPr>
          <p:spPr>
            <a:xfrm>
              <a:off x="2451219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 19"/>
            <p:cNvSpPr/>
            <p:nvPr/>
          </p:nvSpPr>
          <p:spPr>
            <a:xfrm>
              <a:off x="2784297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Téglalap 20"/>
            <p:cNvSpPr/>
            <p:nvPr/>
          </p:nvSpPr>
          <p:spPr>
            <a:xfrm>
              <a:off x="3117375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Téglalap 21"/>
            <p:cNvSpPr/>
            <p:nvPr/>
          </p:nvSpPr>
          <p:spPr>
            <a:xfrm>
              <a:off x="2451219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Téglalap 22"/>
            <p:cNvSpPr/>
            <p:nvPr/>
          </p:nvSpPr>
          <p:spPr>
            <a:xfrm>
              <a:off x="2784297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Téglalap 23"/>
            <p:cNvSpPr/>
            <p:nvPr/>
          </p:nvSpPr>
          <p:spPr>
            <a:xfrm>
              <a:off x="3117375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cxnSp>
        <p:nvCxnSpPr>
          <p:cNvPr id="27" name="Egyenes összekötő nyíllal 26"/>
          <p:cNvCxnSpPr/>
          <p:nvPr/>
        </p:nvCxnSpPr>
        <p:spPr>
          <a:xfrm flipH="1" flipV="1">
            <a:off x="6815295" y="4167609"/>
            <a:ext cx="1077422" cy="96255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/>
          <p:nvPr/>
        </p:nvCxnSpPr>
        <p:spPr>
          <a:xfrm flipV="1">
            <a:off x="2767263" y="4167609"/>
            <a:ext cx="2338819" cy="96255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artalom helye 2"/>
          <p:cNvSpPr txBox="1">
            <a:spLocks/>
          </p:cNvSpPr>
          <p:nvPr/>
        </p:nvSpPr>
        <p:spPr>
          <a:xfrm>
            <a:off x="374728" y="4929375"/>
            <a:ext cx="3852685" cy="17108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legkésőbbi kezdet</a:t>
            </a:r>
          </a:p>
          <a:p>
            <a:pPr marL="0" indent="0">
              <a:buFont typeface="Wingdings 3" charset="2"/>
              <a:buNone/>
            </a:pPr>
            <a:r>
              <a:rPr lang="hu-HU" i="1" dirty="0" smtClean="0"/>
              <a:t>Legkésőbb hányadik napon kell elkezdeni a tevékenységet ahhoz, hogy a folyamat 24 napos határidejét tartani tudjuk.</a:t>
            </a:r>
            <a:endParaRPr lang="hu-HU" i="1" dirty="0"/>
          </a:p>
        </p:txBody>
      </p:sp>
      <p:sp>
        <p:nvSpPr>
          <p:cNvPr id="17" name="Tartalom helye 2"/>
          <p:cNvSpPr txBox="1">
            <a:spLocks/>
          </p:cNvSpPr>
          <p:nvPr/>
        </p:nvSpPr>
        <p:spPr>
          <a:xfrm>
            <a:off x="7991907" y="4929374"/>
            <a:ext cx="3852685" cy="17108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dirty="0"/>
              <a:t>legkésőbbi</a:t>
            </a:r>
            <a:r>
              <a:rPr lang="hu-HU" dirty="0" smtClean="0"/>
              <a:t> befejezés</a:t>
            </a:r>
          </a:p>
          <a:p>
            <a:pPr marL="0" indent="0">
              <a:buNone/>
            </a:pPr>
            <a:r>
              <a:rPr lang="hu-HU" i="1" dirty="0"/>
              <a:t>Legkésőbb hányadik napon kell </a:t>
            </a:r>
            <a:r>
              <a:rPr lang="hu-HU" i="1" dirty="0" smtClean="0"/>
              <a:t>befejezni </a:t>
            </a:r>
            <a:r>
              <a:rPr lang="hu-HU" i="1" dirty="0"/>
              <a:t>a tevékenységet ahhoz, hogy a folyamat 24 napos határidejét tartani tudjuk.</a:t>
            </a:r>
            <a:endParaRPr lang="hu-HU" i="1" dirty="0"/>
          </a:p>
        </p:txBody>
      </p:sp>
    </p:spTree>
    <p:extLst>
      <p:ext uri="{BB962C8B-B14F-4D97-AF65-F5344CB8AC3E}">
        <p14:creationId xmlns:p14="http://schemas.microsoft.com/office/powerpoint/2010/main" val="264763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39263" cy="588162"/>
            <a:chOff x="2451219" y="2817354"/>
            <a:chExt cx="1039263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végpontba befutó tevékenységeket legkésőbb a 24. napon be kell fejezni ahhoz, hogy a folyamat 24 napos határideje tartható legyen.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756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22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999234" cy="588162"/>
            <a:chOff x="2451219" y="2817354"/>
            <a:chExt cx="999234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39263" cy="588162"/>
            <a:chOff x="2451219" y="2817354"/>
            <a:chExt cx="1039263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20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17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999234" cy="588162"/>
            <a:chOff x="2451219" y="2817354"/>
            <a:chExt cx="999234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legkésőbbi befejezésükből levonva az időigényüket, megkapjuk, hogy legkésőbb hányadik napon kell őket elkezdeni, hogy a 24 napos határidő tartható legyen.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82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17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17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17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17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I tevékenységet a D, F, H tevékenységek előzik meg közvetlenül. Mivel az I-nek legkésőbb a 17. napon el kell kezdődnie, a D, F, H-nak lekésőbb a 17. napon be kell fejeződnie (ha tartani akarjuk a 24 napos határidőt).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1317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16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9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legkorábbi kezdetüket az időigények levonásával kapjuk.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2879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9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9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9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20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C és a FIKTÍV tevékenységeket a G és a H tevékenységek követik közvetlenül, és mindkettőnek (a G-nek és a H-nak is) el kell tudni kezdődni; a G-nek 20. napon, a H-nak a 9. napon. Mivel a H-nak hamarabb kell elkezdődnie, a C és a FIKTÍV tevékenységek legkésőbbi befejezésénél ezt kell figyelembe venni, mindkettőnek (a C-nek és a </a:t>
            </a:r>
            <a:r>
              <a:rPr lang="hu-HU" dirty="0" err="1" smtClean="0"/>
              <a:t>FIKTÍV-nek</a:t>
            </a:r>
            <a:r>
              <a:rPr lang="hu-HU" dirty="0" smtClean="0"/>
              <a:t> is) legkésőbb a 9. napon be kell fejeződnie.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565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/>
          <a:lstStyle/>
          <a:p>
            <a:pPr marL="0" indent="0">
              <a:buNone/>
            </a:pPr>
            <a:r>
              <a:rPr lang="hu-HU" dirty="0" smtClean="0"/>
              <a:t>Példa </a:t>
            </a:r>
            <a:r>
              <a:rPr lang="hu-HU" dirty="0"/>
              <a:t>irányított </a:t>
            </a:r>
            <a:r>
              <a:rPr lang="hu-HU" dirty="0" smtClean="0"/>
              <a:t>gráfra:</a:t>
            </a:r>
          </a:p>
          <a:p>
            <a:pPr marL="0" indent="0">
              <a:buNone/>
            </a:pPr>
            <a:r>
              <a:rPr lang="hu-HU" dirty="0"/>
              <a:t>Az alábbi ábra egy társaságot szemléltet, akik karácsonyi ajándékot adnak egymásnak. Előzetes sorsolás alapján mindenki egy valakinek ad, és egy személytől kap ajándékot. Az irányított élek az ajándékozás „irányát” mutatják, a kezdőpontban lévő személy ad ajándékot a végpontban lévő személynek.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Irányított gráfok</a:t>
            </a:r>
            <a:endParaRPr lang="hu-HU" dirty="0"/>
          </a:p>
        </p:txBody>
      </p:sp>
      <p:sp>
        <p:nvSpPr>
          <p:cNvPr id="13" name="Ellipszis 12"/>
          <p:cNvSpPr/>
          <p:nvPr/>
        </p:nvSpPr>
        <p:spPr>
          <a:xfrm>
            <a:off x="3265042" y="542031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/>
          <p:cNvSpPr/>
          <p:nvPr/>
        </p:nvSpPr>
        <p:spPr>
          <a:xfrm>
            <a:off x="3697705" y="410276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/>
          <p:cNvSpPr/>
          <p:nvPr/>
        </p:nvSpPr>
        <p:spPr>
          <a:xfrm>
            <a:off x="6284495" y="437996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Ellipszis 16"/>
          <p:cNvSpPr/>
          <p:nvPr/>
        </p:nvSpPr>
        <p:spPr>
          <a:xfrm>
            <a:off x="5534526" y="5565171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Szövegdoboz 17"/>
          <p:cNvSpPr txBox="1"/>
          <p:nvPr/>
        </p:nvSpPr>
        <p:spPr>
          <a:xfrm>
            <a:off x="3424042" y="4510940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András</a:t>
            </a:r>
            <a:endParaRPr lang="hu-HU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5228655" y="595921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Dániel</a:t>
            </a:r>
            <a:endParaRPr lang="hu-HU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2959171" y="587727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Csaba</a:t>
            </a:r>
            <a:endParaRPr lang="hu-HU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5978624" y="4800295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Béla</a:t>
            </a:r>
            <a:endParaRPr lang="hu-HU" dirty="0"/>
          </a:p>
        </p:txBody>
      </p:sp>
      <p:cxnSp>
        <p:nvCxnSpPr>
          <p:cNvPr id="23" name="Egyenes összekötő 22"/>
          <p:cNvCxnSpPr>
            <a:stCxn id="14" idx="6"/>
            <a:endCxn id="16" idx="2"/>
          </p:cNvCxnSpPr>
          <p:nvPr/>
        </p:nvCxnSpPr>
        <p:spPr>
          <a:xfrm>
            <a:off x="4057705" y="4282768"/>
            <a:ext cx="2226790" cy="27720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23"/>
          <p:cNvCxnSpPr>
            <a:stCxn id="14" idx="5"/>
            <a:endCxn id="17" idx="1"/>
          </p:cNvCxnSpPr>
          <p:nvPr/>
        </p:nvCxnSpPr>
        <p:spPr>
          <a:xfrm>
            <a:off x="4004984" y="4410047"/>
            <a:ext cx="1582263" cy="1207845"/>
          </a:xfrm>
          <a:prstGeom prst="line">
            <a:avLst/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gyenes összekötő 24"/>
          <p:cNvCxnSpPr>
            <a:stCxn id="13" idx="6"/>
            <a:endCxn id="17" idx="2"/>
          </p:cNvCxnSpPr>
          <p:nvPr/>
        </p:nvCxnSpPr>
        <p:spPr>
          <a:xfrm>
            <a:off x="3625042" y="5600318"/>
            <a:ext cx="1909484" cy="144853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25"/>
          <p:cNvCxnSpPr>
            <a:stCxn id="16" idx="3"/>
            <a:endCxn id="13" idx="7"/>
          </p:cNvCxnSpPr>
          <p:nvPr/>
        </p:nvCxnSpPr>
        <p:spPr>
          <a:xfrm flipH="1">
            <a:off x="3572321" y="4687247"/>
            <a:ext cx="2764895" cy="785792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églalap 26"/>
          <p:cNvSpPr/>
          <p:nvPr/>
        </p:nvSpPr>
        <p:spPr>
          <a:xfrm>
            <a:off x="8100110" y="4326274"/>
            <a:ext cx="382668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Ajándékozás:</a:t>
            </a:r>
          </a:p>
          <a:p>
            <a:endParaRPr lang="hu-HU" dirty="0" smtClean="0"/>
          </a:p>
          <a:p>
            <a:r>
              <a:rPr lang="hu-HU" dirty="0" smtClean="0"/>
              <a:t>András ad Bélának,</a:t>
            </a:r>
          </a:p>
          <a:p>
            <a:r>
              <a:rPr lang="hu-HU" dirty="0" smtClean="0"/>
              <a:t>Béla ad Csabának,</a:t>
            </a:r>
          </a:p>
          <a:p>
            <a:r>
              <a:rPr lang="hu-HU" dirty="0" smtClean="0"/>
              <a:t>Csaba ad Dánielnek és</a:t>
            </a:r>
          </a:p>
          <a:p>
            <a:r>
              <a:rPr lang="hu-HU" dirty="0" smtClean="0"/>
              <a:t>Dániel ad Andrásnak ajándékot.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1908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9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C és FIKTÍV tevékenységek legkésőbbi kezdetét az időigényük figyelembe vételével kapjuk a legkésőbbi befejezésükből.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8168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4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16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0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4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A tevékenységet a C és a D követi közvetlenül, a C-nek kell hamarabb elkezdődnie, a 4. napon, ezért az A legkésőbbi befejezése a 4. nap, az időigényét ebből levonva, a legkésőbbi kezdete a 0. nap.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132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solidFill>
              <a:srgbClr val="00B0F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22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9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14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9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B tevékenységek három tevékenység, a FIKTÍV, E és F követi közvetlenül. Ezek közül a </a:t>
            </a:r>
            <a:r>
              <a:rPr lang="hu-HU" dirty="0" err="1" smtClean="0"/>
              <a:t>FIKTÍV-nek</a:t>
            </a:r>
            <a:r>
              <a:rPr lang="hu-HU" dirty="0" smtClean="0"/>
              <a:t> kell a legkorábban, a 9. napon elkezdődnie, azért a B tevékenységnek be kell fejeződnie legkésőbb eddig.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4599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7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B tevékenységnek legkésőbb a 9. napon be kell fejeződnie, 2 napig tart, tehát legkésőbb a 7. napon el kell kezdődnie.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7713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Hálótervezés</a:t>
            </a:r>
            <a:br>
              <a:rPr lang="hu-HU" dirty="0" smtClean="0"/>
            </a:br>
            <a:r>
              <a:rPr lang="hu-HU" dirty="0"/>
              <a:t>A </a:t>
            </a:r>
            <a:r>
              <a:rPr lang="hu-HU" dirty="0" smtClean="0"/>
              <a:t>háló kiértékelése (időtervezés)</a:t>
            </a:r>
            <a:endParaRPr lang="hu-HU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4618622" y="3068577"/>
            <a:ext cx="2636008" cy="1300051"/>
            <a:chOff x="2451219" y="2864265"/>
            <a:chExt cx="999234" cy="492808"/>
          </a:xfrm>
        </p:grpSpPr>
        <p:sp>
          <p:nvSpPr>
            <p:cNvPr id="18" name="Téglalap 17"/>
            <p:cNvSpPr/>
            <p:nvPr/>
          </p:nvSpPr>
          <p:spPr>
            <a:xfrm>
              <a:off x="2451219" y="3016665"/>
              <a:ext cx="999234" cy="188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9" name="Téglalap 18"/>
            <p:cNvSpPr/>
            <p:nvPr/>
          </p:nvSpPr>
          <p:spPr>
            <a:xfrm>
              <a:off x="2451219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 19"/>
            <p:cNvSpPr/>
            <p:nvPr/>
          </p:nvSpPr>
          <p:spPr>
            <a:xfrm>
              <a:off x="2784297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Téglalap 20"/>
            <p:cNvSpPr/>
            <p:nvPr/>
          </p:nvSpPr>
          <p:spPr>
            <a:xfrm>
              <a:off x="3117375" y="3204673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Téglalap 21"/>
            <p:cNvSpPr/>
            <p:nvPr/>
          </p:nvSpPr>
          <p:spPr>
            <a:xfrm>
              <a:off x="2451219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Téglalap 22"/>
            <p:cNvSpPr/>
            <p:nvPr/>
          </p:nvSpPr>
          <p:spPr>
            <a:xfrm>
              <a:off x="2784297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Téglalap 23"/>
            <p:cNvSpPr/>
            <p:nvPr/>
          </p:nvSpPr>
          <p:spPr>
            <a:xfrm>
              <a:off x="3117375" y="2864265"/>
              <a:ext cx="333078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cxnSp>
        <p:nvCxnSpPr>
          <p:cNvPr id="29" name="Egyenes összekötő nyíllal 28"/>
          <p:cNvCxnSpPr/>
          <p:nvPr/>
        </p:nvCxnSpPr>
        <p:spPr>
          <a:xfrm flipV="1">
            <a:off x="5955632" y="4186989"/>
            <a:ext cx="0" cy="128737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artalom helye 2"/>
          <p:cNvSpPr txBox="1">
            <a:spLocks/>
          </p:cNvSpPr>
          <p:nvPr/>
        </p:nvSpPr>
        <p:spPr>
          <a:xfrm>
            <a:off x="4010282" y="5532204"/>
            <a:ext cx="3852685" cy="136314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hu-HU" dirty="0"/>
              <a:t>l</a:t>
            </a:r>
            <a:r>
              <a:rPr lang="hu-HU" dirty="0" smtClean="0"/>
              <a:t>ebegési idő</a:t>
            </a:r>
          </a:p>
          <a:p>
            <a:pPr marL="0" indent="0" algn="ctr">
              <a:buFont typeface="Wingdings 3" charset="2"/>
              <a:buNone/>
            </a:pPr>
            <a:r>
              <a:rPr lang="hu-HU" dirty="0" smtClean="0"/>
              <a:t>vagy</a:t>
            </a:r>
          </a:p>
          <a:p>
            <a:pPr marL="0" indent="0" algn="ctr">
              <a:buFont typeface="Wingdings 3" charset="2"/>
              <a:buNone/>
            </a:pPr>
            <a:r>
              <a:rPr lang="hu-HU" dirty="0" smtClean="0"/>
              <a:t>maximális tartalékidő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9566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5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17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D tevékenység maximális tartalékideje kétféleképpen is kiszámolható:</a:t>
            </a:r>
          </a:p>
          <a:p>
            <a:pPr marL="0" indent="0">
              <a:buFont typeface="Wingdings 3" charset="2"/>
              <a:buNone/>
            </a:pPr>
            <a:r>
              <a:rPr lang="hu-HU" dirty="0">
                <a:solidFill>
                  <a:srgbClr val="FF0000"/>
                </a:solidFill>
              </a:rPr>
              <a:t>l</a:t>
            </a:r>
            <a:r>
              <a:rPr lang="hu-HU" dirty="0" smtClean="0">
                <a:solidFill>
                  <a:srgbClr val="FF0000"/>
                </a:solidFill>
              </a:rPr>
              <a:t>egkésőbbi befejezés</a:t>
            </a:r>
            <a:r>
              <a:rPr lang="hu-HU" dirty="0" smtClean="0"/>
              <a:t> – </a:t>
            </a:r>
            <a:r>
              <a:rPr lang="hu-HU" dirty="0" smtClean="0">
                <a:solidFill>
                  <a:srgbClr val="00B0F0"/>
                </a:solidFill>
              </a:rPr>
              <a:t>legkorábbi befejezés</a:t>
            </a:r>
          </a:p>
          <a:p>
            <a:pPr marL="0" indent="0">
              <a:buFont typeface="Wingdings 3" charset="2"/>
              <a:buNone/>
            </a:pPr>
            <a:r>
              <a:rPr lang="hu-HU" dirty="0" smtClean="0">
                <a:solidFill>
                  <a:srgbClr val="FF0000"/>
                </a:solidFill>
              </a:rPr>
              <a:t>17</a:t>
            </a:r>
            <a:r>
              <a:rPr lang="hu-HU" dirty="0" smtClean="0">
                <a:solidFill>
                  <a:schemeClr val="tx1"/>
                </a:solidFill>
              </a:rPr>
              <a:t> – </a:t>
            </a:r>
            <a:r>
              <a:rPr lang="hu-HU" dirty="0" smtClean="0">
                <a:solidFill>
                  <a:srgbClr val="00B0F0"/>
                </a:solidFill>
              </a:rPr>
              <a:t>5</a:t>
            </a:r>
            <a:r>
              <a:rPr lang="hu-HU" dirty="0" smtClean="0">
                <a:solidFill>
                  <a:schemeClr val="tx1"/>
                </a:solidFill>
              </a:rPr>
              <a:t> = </a:t>
            </a:r>
            <a:r>
              <a:rPr lang="hu-HU" dirty="0" smtClean="0">
                <a:solidFill>
                  <a:srgbClr val="00B050"/>
                </a:solidFill>
              </a:rPr>
              <a:t>12</a:t>
            </a:r>
            <a:endParaRPr lang="hu-H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F0"/>
                  </a:solidFill>
                </a:rPr>
                <a:t>4</a:t>
              </a:r>
              <a:endParaRPr lang="hu-HU" sz="1000" dirty="0">
                <a:solidFill>
                  <a:srgbClr val="00B0F0"/>
                </a:solidFill>
              </a:endParaRPr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FF0000"/>
                  </a:solidFill>
                </a:rPr>
                <a:t>16</a:t>
              </a:r>
              <a:endParaRPr lang="hu-HU" sz="1000" dirty="0">
                <a:solidFill>
                  <a:srgbClr val="FF0000"/>
                </a:solidFill>
              </a:endParaRPr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D tevékenység maximális tartalékideje kétféleképpen is kiszámolható:</a:t>
            </a:r>
          </a:p>
          <a:p>
            <a:pPr marL="0" indent="0">
              <a:buFont typeface="Wingdings 3" charset="2"/>
              <a:buNone/>
            </a:pPr>
            <a:r>
              <a:rPr lang="hu-HU" dirty="0">
                <a:solidFill>
                  <a:srgbClr val="FF0000"/>
                </a:solidFill>
              </a:rPr>
              <a:t>l</a:t>
            </a:r>
            <a:r>
              <a:rPr lang="hu-HU" dirty="0" smtClean="0">
                <a:solidFill>
                  <a:srgbClr val="FF0000"/>
                </a:solidFill>
              </a:rPr>
              <a:t>egkésőbbi kezdet</a:t>
            </a:r>
            <a:r>
              <a:rPr lang="hu-HU" dirty="0" smtClean="0"/>
              <a:t> – </a:t>
            </a:r>
            <a:r>
              <a:rPr lang="hu-HU" dirty="0" smtClean="0">
                <a:solidFill>
                  <a:srgbClr val="00B0F0"/>
                </a:solidFill>
              </a:rPr>
              <a:t>legkorábbi kezdet</a:t>
            </a:r>
          </a:p>
          <a:p>
            <a:pPr marL="0" indent="0">
              <a:buFont typeface="Wingdings 3" charset="2"/>
              <a:buNone/>
            </a:pPr>
            <a:r>
              <a:rPr lang="hu-HU" dirty="0" smtClean="0">
                <a:solidFill>
                  <a:srgbClr val="FF0000"/>
                </a:solidFill>
              </a:rPr>
              <a:t>16</a:t>
            </a:r>
            <a:r>
              <a:rPr lang="hu-HU" dirty="0" smtClean="0">
                <a:solidFill>
                  <a:schemeClr val="tx1"/>
                </a:solidFill>
              </a:rPr>
              <a:t> – </a:t>
            </a:r>
            <a:r>
              <a:rPr lang="hu-HU" dirty="0" smtClean="0">
                <a:solidFill>
                  <a:srgbClr val="00B0F0"/>
                </a:solidFill>
              </a:rPr>
              <a:t>4</a:t>
            </a:r>
            <a:r>
              <a:rPr lang="hu-HU" dirty="0" smtClean="0">
                <a:solidFill>
                  <a:schemeClr val="tx1"/>
                </a:solidFill>
              </a:rPr>
              <a:t> = </a:t>
            </a:r>
            <a:r>
              <a:rPr lang="hu-HU" dirty="0" smtClean="0">
                <a:solidFill>
                  <a:srgbClr val="00B050"/>
                </a:solidFill>
              </a:rPr>
              <a:t>12</a:t>
            </a:r>
            <a:endParaRPr lang="hu-H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8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231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-</a:t>
              </a:r>
              <a:endParaRPr lang="hu-HU" sz="1000" dirty="0"/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 D tevékenység maximális tartalékidejének értelmezése:</a:t>
            </a:r>
          </a:p>
          <a:p>
            <a:pPr marL="0" indent="0">
              <a:buFont typeface="Wingdings 3" charset="2"/>
              <a:buNone/>
            </a:pPr>
            <a:r>
              <a:rPr lang="hu-HU" dirty="0" smtClean="0"/>
              <a:t>Ha a D tevékenység időszükséglete </a:t>
            </a:r>
            <a:r>
              <a:rPr lang="hu-HU" dirty="0" smtClean="0">
                <a:solidFill>
                  <a:srgbClr val="00B050"/>
                </a:solidFill>
              </a:rPr>
              <a:t>12</a:t>
            </a:r>
            <a:r>
              <a:rPr lang="hu-HU" dirty="0" smtClean="0"/>
              <a:t> nappal megnő (a többi tevékenység időigénye változatlan marad), akkor a folyamat 24 napos határideje nem változik.</a:t>
            </a:r>
          </a:p>
        </p:txBody>
      </p:sp>
    </p:spTree>
    <p:extLst>
      <p:ext uri="{BB962C8B-B14F-4D97-AF65-F5344CB8AC3E}">
        <p14:creationId xmlns:p14="http://schemas.microsoft.com/office/powerpoint/2010/main" val="172639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AB4D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20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7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11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7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 egyes tevékenységek maximális tartalékideje.</a:t>
            </a:r>
            <a:endParaRPr lang="hu-H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AB4D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20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7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11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7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Azokat a tevékenységeket, amiknek nincs tartalékideje, kritikus tevékenységeknek nevezzük. A hálón jelöljük a kritikus tevékenységeket!</a:t>
            </a:r>
            <a:endParaRPr lang="hu-H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98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/>
          <a:lstStyle/>
          <a:p>
            <a:r>
              <a:rPr lang="hu-HU" dirty="0"/>
              <a:t>A </a:t>
            </a:r>
            <a:r>
              <a:rPr lang="hu-HU" dirty="0" err="1"/>
              <a:t>hurokél</a:t>
            </a:r>
            <a:r>
              <a:rPr lang="hu-HU" dirty="0"/>
              <a:t> olyan él, aminek a kezdő- és végpontja megegyezik.</a:t>
            </a:r>
          </a:p>
          <a:p>
            <a:pPr marL="0" indent="0">
              <a:buNone/>
            </a:pPr>
            <a:r>
              <a:rPr lang="hu-HU" dirty="0"/>
              <a:t>Példa </a:t>
            </a:r>
            <a:r>
              <a:rPr lang="hu-HU" dirty="0" err="1"/>
              <a:t>hurokélre</a:t>
            </a:r>
            <a:r>
              <a:rPr lang="hu-HU" dirty="0"/>
              <a:t>:</a:t>
            </a:r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" name="Ellipszis 8"/>
          <p:cNvSpPr/>
          <p:nvPr/>
        </p:nvSpPr>
        <p:spPr>
          <a:xfrm>
            <a:off x="5430258" y="457917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/>
          <p:cNvSpPr txBox="1"/>
          <p:nvPr/>
        </p:nvSpPr>
        <p:spPr>
          <a:xfrm>
            <a:off x="3335437" y="5356857"/>
            <a:ext cx="4549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smtClean="0"/>
              <a:t>kezdőpontja és végpontja megegyezik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4558526" y="3291857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i</a:t>
            </a:r>
            <a:r>
              <a:rPr lang="hu-HU" dirty="0" smtClean="0"/>
              <a:t>rányított </a:t>
            </a:r>
            <a:r>
              <a:rPr lang="hu-HU" dirty="0" err="1" smtClean="0"/>
              <a:t>hurokél</a:t>
            </a:r>
            <a:endParaRPr lang="hu-HU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Irányított gráfok</a:t>
            </a:r>
            <a:endParaRPr lang="hu-HU" dirty="0"/>
          </a:p>
        </p:txBody>
      </p:sp>
      <p:cxnSp>
        <p:nvCxnSpPr>
          <p:cNvPr id="11" name="Görbe összekötő 10"/>
          <p:cNvCxnSpPr>
            <a:stCxn id="9" idx="2"/>
            <a:endCxn id="9" idx="6"/>
          </p:cNvCxnSpPr>
          <p:nvPr/>
        </p:nvCxnSpPr>
        <p:spPr>
          <a:xfrm rot="10800000" flipH="1">
            <a:off x="5430258" y="4759178"/>
            <a:ext cx="360000" cy="12700"/>
          </a:xfrm>
          <a:prstGeom prst="curvedConnector5">
            <a:avLst>
              <a:gd name="adj1" fmla="val -63500"/>
              <a:gd name="adj2" fmla="val 6627850"/>
              <a:gd name="adj3" fmla="val 1635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44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1253447" y="3203825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" name="Egyenes összekötő nyíllal 2"/>
          <p:cNvCxnSpPr>
            <a:stCxn id="23" idx="6"/>
            <a:endCxn id="24" idx="3"/>
          </p:cNvCxnSpPr>
          <p:nvPr/>
        </p:nvCxnSpPr>
        <p:spPr>
          <a:xfrm flipV="1">
            <a:off x="6333747" y="3357408"/>
            <a:ext cx="3537103" cy="17719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2463004" y="163569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2463004" y="502537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6153747" y="164535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6153747" y="5039351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844490" y="320376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5" name="Egyenes összekötő nyíllal 24"/>
          <p:cNvCxnSpPr>
            <a:stCxn id="22" idx="6"/>
            <a:endCxn id="24" idx="1"/>
          </p:cNvCxnSpPr>
          <p:nvPr/>
        </p:nvCxnSpPr>
        <p:spPr>
          <a:xfrm>
            <a:off x="6333747" y="1735352"/>
            <a:ext cx="3537103" cy="149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>
            <a:stCxn id="22" idx="4"/>
            <a:endCxn id="23" idx="0"/>
          </p:cNvCxnSpPr>
          <p:nvPr/>
        </p:nvCxnSpPr>
        <p:spPr>
          <a:xfrm>
            <a:off x="6243747" y="1825352"/>
            <a:ext cx="0" cy="3213999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>
            <a:stCxn id="21" idx="6"/>
            <a:endCxn id="23" idx="2"/>
          </p:cNvCxnSpPr>
          <p:nvPr/>
        </p:nvCxnSpPr>
        <p:spPr>
          <a:xfrm>
            <a:off x="2643004" y="5115370"/>
            <a:ext cx="3510743" cy="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>
            <a:stCxn id="21" idx="6"/>
            <a:endCxn id="24" idx="2"/>
          </p:cNvCxnSpPr>
          <p:nvPr/>
        </p:nvCxnSpPr>
        <p:spPr>
          <a:xfrm flipV="1">
            <a:off x="2643004" y="3293768"/>
            <a:ext cx="7201486" cy="182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21" idx="6"/>
            <a:endCxn id="22" idx="3"/>
          </p:cNvCxnSpPr>
          <p:nvPr/>
        </p:nvCxnSpPr>
        <p:spPr>
          <a:xfrm flipV="1">
            <a:off x="2643004" y="1798992"/>
            <a:ext cx="3537103" cy="331637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0" idx="6"/>
            <a:endCxn id="23" idx="1"/>
          </p:cNvCxnSpPr>
          <p:nvPr/>
        </p:nvCxnSpPr>
        <p:spPr>
          <a:xfrm>
            <a:off x="2643004" y="1725698"/>
            <a:ext cx="3537103" cy="3340013"/>
          </a:xfrm>
          <a:prstGeom prst="straightConnector1">
            <a:avLst/>
          </a:prstGeom>
          <a:ln>
            <a:solidFill>
              <a:srgbClr val="AB4D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stCxn id="20" idx="6"/>
            <a:endCxn id="22" idx="2"/>
          </p:cNvCxnSpPr>
          <p:nvPr/>
        </p:nvCxnSpPr>
        <p:spPr>
          <a:xfrm>
            <a:off x="2643004" y="1725698"/>
            <a:ext cx="3510743" cy="965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stCxn id="2" idx="5"/>
            <a:endCxn id="21" idx="1"/>
          </p:cNvCxnSpPr>
          <p:nvPr/>
        </p:nvCxnSpPr>
        <p:spPr>
          <a:xfrm>
            <a:off x="1407087" y="3357465"/>
            <a:ext cx="1082277" cy="1694265"/>
          </a:xfrm>
          <a:prstGeom prst="straightConnector1">
            <a:avLst/>
          </a:prstGeom>
          <a:ln>
            <a:solidFill>
              <a:srgbClr val="BA6E5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nyíllal 32"/>
          <p:cNvCxnSpPr>
            <a:stCxn id="2" idx="7"/>
            <a:endCxn id="20" idx="3"/>
          </p:cNvCxnSpPr>
          <p:nvPr/>
        </p:nvCxnSpPr>
        <p:spPr>
          <a:xfrm flipV="1">
            <a:off x="1407087" y="1789338"/>
            <a:ext cx="1082277" cy="1440847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Csoportba foglalás 89"/>
          <p:cNvGrpSpPr/>
          <p:nvPr/>
        </p:nvGrpSpPr>
        <p:grpSpPr>
          <a:xfrm>
            <a:off x="3947108" y="1159396"/>
            <a:ext cx="999234" cy="588162"/>
            <a:chOff x="2451219" y="2817354"/>
            <a:chExt cx="999234" cy="588162"/>
          </a:xfrm>
        </p:grpSpPr>
        <p:grpSp>
          <p:nvGrpSpPr>
            <p:cNvPr id="91" name="Csoportba foglalás 9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99" name="Téglalap 9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0" name="Téglalap 9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1" name="Téglalap 10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2" name="Téglalap 10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3" name="Téglalap 10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4" name="Téglalap 10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05" name="Téglalap 10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2" name="Szövegdoboz 9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3" name="Szövegdoboz 9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94" name="Szövegdoboz 93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5" name="Szövegdoboz 94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96" name="Szövegdoboz 95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97" name="Szövegdoboz 96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98" name="Szövegdoboz 97"/>
            <p:cNvSpPr txBox="1"/>
            <p:nvPr/>
          </p:nvSpPr>
          <p:spPr>
            <a:xfrm>
              <a:off x="2839267" y="2987375"/>
              <a:ext cx="2888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C</a:t>
              </a:r>
              <a:endParaRPr lang="hu-HU" sz="1000" dirty="0"/>
            </a:p>
          </p:txBody>
        </p:sp>
      </p:grpSp>
      <p:grpSp>
        <p:nvGrpSpPr>
          <p:cNvPr id="106" name="Csoportba foglalás 105"/>
          <p:cNvGrpSpPr/>
          <p:nvPr/>
        </p:nvGrpSpPr>
        <p:grpSpPr>
          <a:xfrm>
            <a:off x="3930000" y="4016588"/>
            <a:ext cx="1043960" cy="588162"/>
            <a:chOff x="2451219" y="2817354"/>
            <a:chExt cx="1043960" cy="588162"/>
          </a:xfrm>
        </p:grpSpPr>
        <p:grpSp>
          <p:nvGrpSpPr>
            <p:cNvPr id="107" name="Csoportba foglalás 10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15" name="Téglalap 11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6" name="Téglalap 11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7" name="Téglalap 11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8" name="Téglalap 11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9" name="Téglalap 11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0" name="Téglalap 11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1" name="Téglalap 12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08" name="Szövegdoboz 107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09" name="Szövegdoboz 10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10" name="Szövegdoboz 109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11" name="Szövegdoboz 11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22</a:t>
              </a:r>
              <a:endParaRPr lang="hu-HU" sz="1000" dirty="0"/>
            </a:p>
          </p:txBody>
        </p:sp>
        <p:sp>
          <p:nvSpPr>
            <p:cNvPr id="112" name="Szövegdoboz 111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20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13" name="Szövegdoboz 11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14" name="Szövegdoboz 113"/>
            <p:cNvSpPr txBox="1"/>
            <p:nvPr/>
          </p:nvSpPr>
          <p:spPr>
            <a:xfrm>
              <a:off x="2839267" y="2987375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E</a:t>
              </a:r>
              <a:endParaRPr lang="hu-HU" sz="1000" dirty="0"/>
            </a:p>
          </p:txBody>
        </p:sp>
      </p:grpSp>
      <p:grpSp>
        <p:nvGrpSpPr>
          <p:cNvPr id="122" name="Csoportba foglalás 121"/>
          <p:cNvGrpSpPr/>
          <p:nvPr/>
        </p:nvGrpSpPr>
        <p:grpSpPr>
          <a:xfrm>
            <a:off x="2655340" y="3656782"/>
            <a:ext cx="999234" cy="588162"/>
            <a:chOff x="2451219" y="2817354"/>
            <a:chExt cx="999234" cy="588162"/>
          </a:xfrm>
        </p:grpSpPr>
        <p:grpSp>
          <p:nvGrpSpPr>
            <p:cNvPr id="123" name="Csoportba foglalás 12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31" name="Téglalap 13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2" name="Téglalap 13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3" name="Téglalap 13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4" name="Téglalap 13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5" name="Téglalap 13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6" name="Téglalap 13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37" name="Téglalap 13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24" name="Szövegdoboz 12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5" name="Szövegdoboz 12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126" name="Szövegdoboz 12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127" name="Szövegdoboz 126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28" name="Szövegdoboz 127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7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29" name="Szövegdoboz 128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30" name="Szövegdoboz 129"/>
            <p:cNvSpPr txBox="1"/>
            <p:nvPr/>
          </p:nvSpPr>
          <p:spPr>
            <a:xfrm>
              <a:off x="2694959" y="3000379"/>
              <a:ext cx="5245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FIKTÍV</a:t>
              </a:r>
              <a:endParaRPr lang="hu-HU" sz="1000" dirty="0"/>
            </a:p>
          </p:txBody>
        </p:sp>
      </p:grpSp>
      <p:grpSp>
        <p:nvGrpSpPr>
          <p:cNvPr id="138" name="Csoportba foglalás 137"/>
          <p:cNvGrpSpPr/>
          <p:nvPr/>
        </p:nvGrpSpPr>
        <p:grpSpPr>
          <a:xfrm>
            <a:off x="2658192" y="2560366"/>
            <a:ext cx="1043960" cy="588162"/>
            <a:chOff x="2451219" y="2817354"/>
            <a:chExt cx="1043960" cy="588162"/>
          </a:xfrm>
        </p:grpSpPr>
        <p:grpSp>
          <p:nvGrpSpPr>
            <p:cNvPr id="139" name="Csoportba foglalás 13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47" name="Téglalap 14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48" name="Téglalap 14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9" name="Téglalap 14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0" name="Téglalap 14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1" name="Téglalap 15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2" name="Téglalap 15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53" name="Téglalap 15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40" name="Szövegdoboz 13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41" name="Szövegdoboz 14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</a:t>
              </a:r>
              <a:endParaRPr lang="hu-HU" sz="1000" dirty="0"/>
            </a:p>
          </p:txBody>
        </p:sp>
        <p:sp>
          <p:nvSpPr>
            <p:cNvPr id="142" name="Szövegdoboz 14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143" name="Szövegdoboz 142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16</a:t>
              </a:r>
              <a:endParaRPr lang="hu-HU" sz="1000" dirty="0"/>
            </a:p>
          </p:txBody>
        </p:sp>
        <p:sp>
          <p:nvSpPr>
            <p:cNvPr id="144" name="Szövegdoboz 143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45" name="Szövegdoboz 144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46" name="Szövegdoboz 145"/>
            <p:cNvSpPr txBox="1"/>
            <p:nvPr/>
          </p:nvSpPr>
          <p:spPr>
            <a:xfrm>
              <a:off x="2839267" y="2987375"/>
              <a:ext cx="2808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D</a:t>
              </a:r>
              <a:endParaRPr lang="hu-HU" sz="1000" dirty="0"/>
            </a:p>
          </p:txBody>
        </p:sp>
      </p:grpSp>
      <p:grpSp>
        <p:nvGrpSpPr>
          <p:cNvPr id="154" name="Csoportba foglalás 153"/>
          <p:cNvGrpSpPr/>
          <p:nvPr/>
        </p:nvGrpSpPr>
        <p:grpSpPr>
          <a:xfrm>
            <a:off x="6258935" y="2855397"/>
            <a:ext cx="1043960" cy="588162"/>
            <a:chOff x="2451219" y="2817354"/>
            <a:chExt cx="1043960" cy="588162"/>
          </a:xfrm>
        </p:grpSpPr>
        <p:grpSp>
          <p:nvGrpSpPr>
            <p:cNvPr id="155" name="Csoportba foglalás 15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63" name="Téglalap 16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64" name="Téglalap 16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5" name="Téglalap 16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6" name="Téglalap 16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7" name="Téglalap 16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8" name="Téglalap 16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69" name="Téglalap 16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56" name="Szövegdoboz 15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57" name="Szövegdoboz 15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8</a:t>
              </a:r>
              <a:endParaRPr lang="hu-HU" sz="1000" dirty="0"/>
            </a:p>
          </p:txBody>
        </p:sp>
        <p:sp>
          <p:nvSpPr>
            <p:cNvPr id="158" name="Szövegdoboz 157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59" name="Szövegdoboz 15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60" name="Szövegdoboz 159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61" name="Szövegdoboz 160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62" name="Szövegdoboz 161"/>
            <p:cNvSpPr txBox="1"/>
            <p:nvPr/>
          </p:nvSpPr>
          <p:spPr>
            <a:xfrm>
              <a:off x="2839267" y="2987375"/>
              <a:ext cx="2728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H</a:t>
              </a:r>
              <a:endParaRPr lang="hu-HU" sz="1000" dirty="0"/>
            </a:p>
          </p:txBody>
        </p:sp>
      </p:grpSp>
      <p:grpSp>
        <p:nvGrpSpPr>
          <p:cNvPr id="170" name="Csoportba foglalás 169"/>
          <p:cNvGrpSpPr/>
          <p:nvPr/>
        </p:nvGrpSpPr>
        <p:grpSpPr>
          <a:xfrm>
            <a:off x="8228243" y="1931968"/>
            <a:ext cx="1043960" cy="588162"/>
            <a:chOff x="2451219" y="2817354"/>
            <a:chExt cx="1043960" cy="588162"/>
          </a:xfrm>
        </p:grpSpPr>
        <p:grpSp>
          <p:nvGrpSpPr>
            <p:cNvPr id="171" name="Csoportba foglalás 170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79" name="Téglalap 178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80" name="Téglalap 179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1" name="Téglalap 180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2" name="Téglalap 181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3" name="Téglalap 182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4" name="Téglalap 183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85" name="Téglalap 184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72" name="Szövegdoboz 171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173" name="Szövegdoboz 172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174" name="Szövegdoboz 173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13</a:t>
              </a:r>
              <a:endParaRPr lang="hu-HU" sz="1000" dirty="0"/>
            </a:p>
          </p:txBody>
        </p:sp>
        <p:sp>
          <p:nvSpPr>
            <p:cNvPr id="175" name="Szövegdoboz 174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20</a:t>
              </a:r>
              <a:endParaRPr lang="hu-HU" sz="1000" dirty="0"/>
            </a:p>
          </p:txBody>
        </p:sp>
        <p:sp>
          <p:nvSpPr>
            <p:cNvPr id="176" name="Szövegdoboz 175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11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77" name="Szövegdoboz 176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78" name="Szövegdoboz 177"/>
            <p:cNvSpPr txBox="1"/>
            <p:nvPr/>
          </p:nvSpPr>
          <p:spPr>
            <a:xfrm>
              <a:off x="2839267" y="2987375"/>
              <a:ext cx="296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G</a:t>
              </a:r>
              <a:endParaRPr lang="hu-HU" sz="1000" dirty="0"/>
            </a:p>
          </p:txBody>
        </p:sp>
      </p:grpSp>
      <p:grpSp>
        <p:nvGrpSpPr>
          <p:cNvPr id="186" name="Csoportba foglalás 185"/>
          <p:cNvGrpSpPr/>
          <p:nvPr/>
        </p:nvGrpSpPr>
        <p:grpSpPr>
          <a:xfrm>
            <a:off x="8228243" y="4147281"/>
            <a:ext cx="1043960" cy="588162"/>
            <a:chOff x="2451219" y="2817354"/>
            <a:chExt cx="1043960" cy="588162"/>
          </a:xfrm>
        </p:grpSpPr>
        <p:grpSp>
          <p:nvGrpSpPr>
            <p:cNvPr id="187" name="Csoportba foglalás 186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195" name="Téglalap 194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96" name="Téglalap 195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7" name="Téglalap 196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8" name="Téglalap 197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9" name="Téglalap 198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0" name="Téglalap 199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1" name="Téglalap 200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88" name="Szövegdoboz 187"/>
            <p:cNvSpPr txBox="1"/>
            <p:nvPr/>
          </p:nvSpPr>
          <p:spPr>
            <a:xfrm>
              <a:off x="2506189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89" name="Szövegdoboz 188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190" name="Szövegdoboz 189"/>
            <p:cNvSpPr txBox="1"/>
            <p:nvPr/>
          </p:nvSpPr>
          <p:spPr>
            <a:xfrm>
              <a:off x="3164752" y="28173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1" name="Szövegdoboz 190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192" name="Szövegdoboz 191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193" name="Szövegdoboz 192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24</a:t>
              </a:r>
              <a:endParaRPr lang="hu-HU" sz="1000" dirty="0"/>
            </a:p>
          </p:txBody>
        </p:sp>
        <p:sp>
          <p:nvSpPr>
            <p:cNvPr id="194" name="Szövegdoboz 193"/>
            <p:cNvSpPr txBox="1"/>
            <p:nvPr/>
          </p:nvSpPr>
          <p:spPr>
            <a:xfrm>
              <a:off x="2839267" y="2987375"/>
              <a:ext cx="213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I</a:t>
              </a:r>
              <a:endParaRPr lang="hu-HU" sz="1000" dirty="0"/>
            </a:p>
          </p:txBody>
        </p:sp>
      </p:grpSp>
      <p:grpSp>
        <p:nvGrpSpPr>
          <p:cNvPr id="202" name="Csoportba foglalás 201"/>
          <p:cNvGrpSpPr/>
          <p:nvPr/>
        </p:nvGrpSpPr>
        <p:grpSpPr>
          <a:xfrm>
            <a:off x="4106054" y="5090985"/>
            <a:ext cx="1043960" cy="588162"/>
            <a:chOff x="2451219" y="2817354"/>
            <a:chExt cx="1043960" cy="588162"/>
          </a:xfrm>
        </p:grpSpPr>
        <p:grpSp>
          <p:nvGrpSpPr>
            <p:cNvPr id="203" name="Csoportba foglalás 202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11" name="Téglalap 210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12" name="Téglalap 211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3" name="Téglalap 212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4" name="Téglalap 213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5" name="Téglalap 214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6" name="Téglalap 215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17" name="Téglalap 216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04" name="Szövegdoboz 203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05" name="Szövegdoboz 204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3</a:t>
              </a:r>
              <a:endParaRPr lang="hu-HU" sz="1000" dirty="0"/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5</a:t>
              </a:r>
              <a:endParaRPr lang="hu-HU" sz="1000" dirty="0"/>
            </a:p>
          </p:txBody>
        </p:sp>
        <p:sp>
          <p:nvSpPr>
            <p:cNvPr id="207" name="Szövegdoboz 206"/>
            <p:cNvSpPr txBox="1"/>
            <p:nvPr/>
          </p:nvSpPr>
          <p:spPr>
            <a:xfrm>
              <a:off x="2506189" y="315929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14</a:t>
              </a:r>
              <a:endParaRPr lang="hu-HU" sz="1000" dirty="0"/>
            </a:p>
          </p:txBody>
        </p:sp>
        <p:sp>
          <p:nvSpPr>
            <p:cNvPr id="208" name="Szövegdoboz 207"/>
            <p:cNvSpPr txBox="1"/>
            <p:nvPr/>
          </p:nvSpPr>
          <p:spPr>
            <a:xfrm>
              <a:off x="2839267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12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09" name="Szövegdoboz 208"/>
            <p:cNvSpPr txBox="1"/>
            <p:nvPr/>
          </p:nvSpPr>
          <p:spPr>
            <a:xfrm>
              <a:off x="3169449" y="315776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17</a:t>
              </a:r>
              <a:endParaRPr lang="hu-HU" sz="1000" dirty="0"/>
            </a:p>
          </p:txBody>
        </p:sp>
        <p:sp>
          <p:nvSpPr>
            <p:cNvPr id="210" name="Szövegdoboz 209"/>
            <p:cNvSpPr txBox="1"/>
            <p:nvPr/>
          </p:nvSpPr>
          <p:spPr>
            <a:xfrm>
              <a:off x="2839267" y="2987375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F</a:t>
              </a:r>
              <a:endParaRPr lang="hu-HU" sz="1000" dirty="0"/>
            </a:p>
          </p:txBody>
        </p:sp>
      </p:grpSp>
      <p:grpSp>
        <p:nvGrpSpPr>
          <p:cNvPr id="218" name="Csoportba foglalás 217"/>
          <p:cNvGrpSpPr/>
          <p:nvPr/>
        </p:nvGrpSpPr>
        <p:grpSpPr>
          <a:xfrm>
            <a:off x="948991" y="4204569"/>
            <a:ext cx="999234" cy="588162"/>
            <a:chOff x="2451219" y="2817354"/>
            <a:chExt cx="999234" cy="588162"/>
          </a:xfrm>
        </p:grpSpPr>
        <p:grpSp>
          <p:nvGrpSpPr>
            <p:cNvPr id="219" name="Csoportba foglalás 218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27" name="Téglalap 226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28" name="Téglalap 227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29" name="Téglalap 228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0" name="Téglalap 229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1" name="Téglalap 230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2" name="Téglalap 231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33" name="Téglalap 232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20" name="Szövegdoboz 219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21" name="Szövegdoboz 220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2" name="Szövegdoboz 221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2</a:t>
              </a:r>
              <a:endParaRPr lang="hu-HU" sz="1000" dirty="0"/>
            </a:p>
          </p:txBody>
        </p:sp>
        <p:sp>
          <p:nvSpPr>
            <p:cNvPr id="223" name="Szövegdoboz 222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7</a:t>
              </a:r>
              <a:endParaRPr lang="hu-HU" sz="1000" dirty="0"/>
            </a:p>
          </p:txBody>
        </p:sp>
        <p:sp>
          <p:nvSpPr>
            <p:cNvPr id="224" name="Szövegdoboz 223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7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25" name="Szövegdoboz 224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9</a:t>
              </a:r>
              <a:endParaRPr lang="hu-HU" sz="1000" dirty="0"/>
            </a:p>
          </p:txBody>
        </p:sp>
        <p:sp>
          <p:nvSpPr>
            <p:cNvPr id="226" name="Szövegdoboz 225"/>
            <p:cNvSpPr txBox="1"/>
            <p:nvPr/>
          </p:nvSpPr>
          <p:spPr>
            <a:xfrm>
              <a:off x="2839267" y="2987375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B</a:t>
              </a:r>
              <a:endParaRPr lang="hu-HU" sz="1000" dirty="0"/>
            </a:p>
          </p:txBody>
        </p:sp>
      </p:grpSp>
      <p:grpSp>
        <p:nvGrpSpPr>
          <p:cNvPr id="234" name="Csoportba foglalás 233"/>
          <p:cNvGrpSpPr/>
          <p:nvPr/>
        </p:nvGrpSpPr>
        <p:grpSpPr>
          <a:xfrm>
            <a:off x="979125" y="1931113"/>
            <a:ext cx="999234" cy="588162"/>
            <a:chOff x="2451219" y="2817354"/>
            <a:chExt cx="999234" cy="588162"/>
          </a:xfrm>
        </p:grpSpPr>
        <p:grpSp>
          <p:nvGrpSpPr>
            <p:cNvPr id="235" name="Csoportba foglalás 234"/>
            <p:cNvGrpSpPr/>
            <p:nvPr/>
          </p:nvGrpSpPr>
          <p:grpSpPr>
            <a:xfrm>
              <a:off x="2451219" y="2864265"/>
              <a:ext cx="999234" cy="492808"/>
              <a:chOff x="2451219" y="2864265"/>
              <a:chExt cx="999234" cy="492808"/>
            </a:xfrm>
          </p:grpSpPr>
          <p:sp>
            <p:nvSpPr>
              <p:cNvPr id="243" name="Téglalap 242"/>
              <p:cNvSpPr/>
              <p:nvPr/>
            </p:nvSpPr>
            <p:spPr>
              <a:xfrm>
                <a:off x="2451219" y="3016665"/>
                <a:ext cx="999234" cy="188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244" name="Téglalap 243"/>
              <p:cNvSpPr/>
              <p:nvPr/>
            </p:nvSpPr>
            <p:spPr>
              <a:xfrm>
                <a:off x="2451219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5" name="Téglalap 244"/>
              <p:cNvSpPr/>
              <p:nvPr/>
            </p:nvSpPr>
            <p:spPr>
              <a:xfrm>
                <a:off x="2784297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6" name="Téglalap 245"/>
              <p:cNvSpPr/>
              <p:nvPr/>
            </p:nvSpPr>
            <p:spPr>
              <a:xfrm>
                <a:off x="3117375" y="3204673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7" name="Téglalap 246"/>
              <p:cNvSpPr/>
              <p:nvPr/>
            </p:nvSpPr>
            <p:spPr>
              <a:xfrm>
                <a:off x="2451219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8" name="Téglalap 247"/>
              <p:cNvSpPr/>
              <p:nvPr/>
            </p:nvSpPr>
            <p:spPr>
              <a:xfrm>
                <a:off x="2784297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49" name="Téglalap 248"/>
              <p:cNvSpPr/>
              <p:nvPr/>
            </p:nvSpPr>
            <p:spPr>
              <a:xfrm>
                <a:off x="3117375" y="2864265"/>
                <a:ext cx="333078" cy="152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236" name="Szövegdoboz 235"/>
            <p:cNvSpPr txBox="1"/>
            <p:nvPr/>
          </p:nvSpPr>
          <p:spPr>
            <a:xfrm>
              <a:off x="2506189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37" name="Szövegdoboz 236"/>
            <p:cNvSpPr txBox="1"/>
            <p:nvPr/>
          </p:nvSpPr>
          <p:spPr>
            <a:xfrm>
              <a:off x="2839960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8" name="Szövegdoboz 237"/>
            <p:cNvSpPr txBox="1"/>
            <p:nvPr/>
          </p:nvSpPr>
          <p:spPr>
            <a:xfrm>
              <a:off x="3164752" y="281735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39" name="Szövegdoboz 238"/>
            <p:cNvSpPr txBox="1"/>
            <p:nvPr/>
          </p:nvSpPr>
          <p:spPr>
            <a:xfrm>
              <a:off x="2506189" y="315929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0</a:t>
              </a:r>
              <a:endParaRPr lang="hu-HU" sz="1000" dirty="0"/>
            </a:p>
          </p:txBody>
        </p:sp>
        <p:sp>
          <p:nvSpPr>
            <p:cNvPr id="240" name="Szövegdoboz 239"/>
            <p:cNvSpPr txBox="1"/>
            <p:nvPr/>
          </p:nvSpPr>
          <p:spPr>
            <a:xfrm>
              <a:off x="2839267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>
                  <a:solidFill>
                    <a:srgbClr val="00B050"/>
                  </a:solidFill>
                </a:rPr>
                <a:t>0</a:t>
              </a:r>
              <a:endParaRPr lang="hu-HU" sz="1000" dirty="0">
                <a:solidFill>
                  <a:srgbClr val="00B050"/>
                </a:solidFill>
              </a:endParaRPr>
            </a:p>
          </p:txBody>
        </p:sp>
        <p:sp>
          <p:nvSpPr>
            <p:cNvPr id="241" name="Szövegdoboz 240"/>
            <p:cNvSpPr txBox="1"/>
            <p:nvPr/>
          </p:nvSpPr>
          <p:spPr>
            <a:xfrm>
              <a:off x="3169449" y="315776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4</a:t>
              </a:r>
              <a:endParaRPr lang="hu-HU" sz="1000" dirty="0"/>
            </a:p>
          </p:txBody>
        </p:sp>
        <p:sp>
          <p:nvSpPr>
            <p:cNvPr id="242" name="Szövegdoboz 241"/>
            <p:cNvSpPr txBox="1"/>
            <p:nvPr/>
          </p:nvSpPr>
          <p:spPr>
            <a:xfrm>
              <a:off x="2839267" y="2987375"/>
              <a:ext cx="279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000" dirty="0" smtClean="0"/>
                <a:t>A</a:t>
              </a:r>
              <a:endParaRPr lang="hu-HU" sz="1000" dirty="0"/>
            </a:p>
          </p:txBody>
        </p:sp>
      </p:grpSp>
      <p:sp>
        <p:nvSpPr>
          <p:cNvPr id="250" name="Tartalom helye 2"/>
          <p:cNvSpPr txBox="1">
            <a:spLocks/>
          </p:cNvSpPr>
          <p:nvPr/>
        </p:nvSpPr>
        <p:spPr>
          <a:xfrm>
            <a:off x="1722407" y="200050"/>
            <a:ext cx="8915400" cy="10728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u-HU" dirty="0" smtClean="0"/>
              <a:t>Kritikus út: a kritikus tevékenységek forrástól (a háló „kezdőpontjától”) a nyelőig (a háló „végpontjáig”) tartó sorozata.</a:t>
            </a:r>
            <a:endParaRPr lang="hu-H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/>
          <a:lstStyle/>
          <a:p>
            <a:r>
              <a:rPr lang="hu-HU" dirty="0"/>
              <a:t>Az </a:t>
            </a:r>
            <a:r>
              <a:rPr lang="hu-HU" i="1" dirty="0"/>
              <a:t>irányított kör</a:t>
            </a:r>
            <a:r>
              <a:rPr lang="hu-HU" dirty="0"/>
              <a:t> irányított </a:t>
            </a:r>
            <a:r>
              <a:rPr lang="hu-HU" dirty="0" err="1"/>
              <a:t>hurokél</a:t>
            </a:r>
            <a:r>
              <a:rPr lang="hu-HU" dirty="0"/>
              <a:t>, vagy olyan egymásba csatlakozó irányított élek sorozata, amelynek egy adott pontjából indulva az irányított élek mentén haladva visszatérünk ugyanoda.</a:t>
            </a:r>
          </a:p>
          <a:p>
            <a:pPr marL="0" indent="0">
              <a:buNone/>
            </a:pPr>
            <a:r>
              <a:rPr lang="hu-HU" dirty="0"/>
              <a:t>Példa </a:t>
            </a:r>
            <a:r>
              <a:rPr lang="hu-HU" dirty="0" smtClean="0"/>
              <a:t>irányított körre</a:t>
            </a:r>
            <a:r>
              <a:rPr lang="hu-HU" dirty="0"/>
              <a:t>:</a:t>
            </a:r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9" name="Ellipszis 8"/>
          <p:cNvSpPr/>
          <p:nvPr/>
        </p:nvSpPr>
        <p:spPr>
          <a:xfrm>
            <a:off x="1866420" y="5052915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Irányított gráfok</a:t>
            </a:r>
            <a:endParaRPr lang="hu-HU" dirty="0"/>
          </a:p>
        </p:txBody>
      </p:sp>
      <p:cxnSp>
        <p:nvCxnSpPr>
          <p:cNvPr id="11" name="Görbe összekötő 10"/>
          <p:cNvCxnSpPr>
            <a:stCxn id="9" idx="2"/>
            <a:endCxn id="9" idx="6"/>
          </p:cNvCxnSpPr>
          <p:nvPr/>
        </p:nvCxnSpPr>
        <p:spPr>
          <a:xfrm rot="10800000" flipH="1">
            <a:off x="1866420" y="5232915"/>
            <a:ext cx="360000" cy="12700"/>
          </a:xfrm>
          <a:prstGeom prst="curvedConnector5">
            <a:avLst>
              <a:gd name="adj1" fmla="val -63500"/>
              <a:gd name="adj2" fmla="val 5491008"/>
              <a:gd name="adj3" fmla="val 1635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zis 12"/>
          <p:cNvSpPr/>
          <p:nvPr/>
        </p:nvSpPr>
        <p:spPr>
          <a:xfrm>
            <a:off x="5415744" y="512785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/>
          <p:cNvSpPr/>
          <p:nvPr/>
        </p:nvSpPr>
        <p:spPr>
          <a:xfrm>
            <a:off x="6346124" y="4138863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/>
          <p:cNvSpPr/>
          <p:nvPr/>
        </p:nvSpPr>
        <p:spPr>
          <a:xfrm>
            <a:off x="7296659" y="5127858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6" name="Egyenes összekötő nyíllal 15"/>
          <p:cNvCxnSpPr>
            <a:stCxn id="13" idx="7"/>
            <a:endCxn id="14" idx="3"/>
          </p:cNvCxnSpPr>
          <p:nvPr/>
        </p:nvCxnSpPr>
        <p:spPr>
          <a:xfrm flipV="1">
            <a:off x="5723023" y="4446142"/>
            <a:ext cx="675822" cy="734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>
            <a:stCxn id="14" idx="5"/>
            <a:endCxn id="15" idx="1"/>
          </p:cNvCxnSpPr>
          <p:nvPr/>
        </p:nvCxnSpPr>
        <p:spPr>
          <a:xfrm>
            <a:off x="6653403" y="4446142"/>
            <a:ext cx="695977" cy="734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nyíllal 19"/>
          <p:cNvCxnSpPr>
            <a:stCxn id="15" idx="2"/>
            <a:endCxn id="13" idx="6"/>
          </p:cNvCxnSpPr>
          <p:nvPr/>
        </p:nvCxnSpPr>
        <p:spPr>
          <a:xfrm flipH="1">
            <a:off x="5775744" y="5307858"/>
            <a:ext cx="1520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zis 24"/>
          <p:cNvSpPr/>
          <p:nvPr/>
        </p:nvSpPr>
        <p:spPr>
          <a:xfrm>
            <a:off x="8767038" y="5145331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Ellipszis 25"/>
          <p:cNvSpPr/>
          <p:nvPr/>
        </p:nvSpPr>
        <p:spPr>
          <a:xfrm>
            <a:off x="8767038" y="4138863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Ellipszis 26"/>
          <p:cNvSpPr/>
          <p:nvPr/>
        </p:nvSpPr>
        <p:spPr>
          <a:xfrm>
            <a:off x="10647953" y="5145331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8" name="Egyenes összekötő nyíllal 27"/>
          <p:cNvCxnSpPr>
            <a:stCxn id="25" idx="0"/>
            <a:endCxn id="26" idx="4"/>
          </p:cNvCxnSpPr>
          <p:nvPr/>
        </p:nvCxnSpPr>
        <p:spPr>
          <a:xfrm flipV="1">
            <a:off x="8947038" y="4498863"/>
            <a:ext cx="0" cy="646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>
            <a:stCxn id="33" idx="4"/>
            <a:endCxn id="27" idx="0"/>
          </p:cNvCxnSpPr>
          <p:nvPr/>
        </p:nvCxnSpPr>
        <p:spPr>
          <a:xfrm>
            <a:off x="10827953" y="4500444"/>
            <a:ext cx="0" cy="644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>
            <a:stCxn id="27" idx="2"/>
            <a:endCxn id="25" idx="6"/>
          </p:cNvCxnSpPr>
          <p:nvPr/>
        </p:nvCxnSpPr>
        <p:spPr>
          <a:xfrm flipH="1">
            <a:off x="9127038" y="5325331"/>
            <a:ext cx="1520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zis 32"/>
          <p:cNvSpPr/>
          <p:nvPr/>
        </p:nvSpPr>
        <p:spPr>
          <a:xfrm>
            <a:off x="10647953" y="4140444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36" name="Egyenes összekötő nyíllal 35"/>
          <p:cNvCxnSpPr>
            <a:stCxn id="26" idx="6"/>
            <a:endCxn id="33" idx="2"/>
          </p:cNvCxnSpPr>
          <p:nvPr/>
        </p:nvCxnSpPr>
        <p:spPr>
          <a:xfrm>
            <a:off x="9127038" y="4318863"/>
            <a:ext cx="1520915" cy="1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zis 43"/>
          <p:cNvSpPr/>
          <p:nvPr/>
        </p:nvSpPr>
        <p:spPr>
          <a:xfrm>
            <a:off x="3713806" y="4138863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5" name="Ellipszis 44"/>
          <p:cNvSpPr/>
          <p:nvPr/>
        </p:nvSpPr>
        <p:spPr>
          <a:xfrm>
            <a:off x="3713806" y="5052915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6" name="Görbe összekötő 45"/>
          <p:cNvCxnSpPr>
            <a:stCxn id="45" idx="2"/>
            <a:endCxn id="44" idx="2"/>
          </p:cNvCxnSpPr>
          <p:nvPr/>
        </p:nvCxnSpPr>
        <p:spPr>
          <a:xfrm rot="10800000">
            <a:off x="3713806" y="4318863"/>
            <a:ext cx="12700" cy="914052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örbe összekötő 48"/>
          <p:cNvCxnSpPr>
            <a:stCxn id="44" idx="6"/>
            <a:endCxn id="45" idx="6"/>
          </p:cNvCxnSpPr>
          <p:nvPr/>
        </p:nvCxnSpPr>
        <p:spPr>
          <a:xfrm>
            <a:off x="4073806" y="4318863"/>
            <a:ext cx="12700" cy="914052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9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/>
          <a:lstStyle/>
          <a:p>
            <a:r>
              <a:rPr lang="hu-HU" dirty="0"/>
              <a:t>A </a:t>
            </a:r>
            <a:r>
              <a:rPr lang="hu-HU" i="1" dirty="0"/>
              <a:t>irányított körmentes gráf</a:t>
            </a:r>
            <a:r>
              <a:rPr lang="hu-HU" dirty="0"/>
              <a:t> olyan irányított gráf, ami nem tartalmaz irányított </a:t>
            </a:r>
            <a:r>
              <a:rPr lang="hu-HU" dirty="0" smtClean="0"/>
              <a:t>kört</a:t>
            </a:r>
            <a:r>
              <a:rPr lang="hu-HU" dirty="0"/>
              <a:t>.</a:t>
            </a:r>
          </a:p>
          <a:p>
            <a:pPr marL="0" indent="0">
              <a:buNone/>
            </a:pPr>
            <a:r>
              <a:rPr lang="hu-HU" dirty="0"/>
              <a:t>Példa olyan irányított gráfra, ami tartalmaz irányított kört</a:t>
            </a:r>
            <a:r>
              <a:rPr lang="hu-HU" dirty="0" smtClean="0"/>
              <a:t>:</a:t>
            </a:r>
            <a:endParaRPr lang="hu-HU" dirty="0"/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Irányított gráfok</a:t>
            </a:r>
            <a:endParaRPr lang="hu-HU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4363480" y="3371408"/>
            <a:ext cx="2240915" cy="1366468"/>
            <a:chOff x="8767038" y="4138863"/>
            <a:chExt cx="2240915" cy="1366468"/>
          </a:xfrm>
        </p:grpSpPr>
        <p:sp>
          <p:nvSpPr>
            <p:cNvPr id="25" name="Ellipszis 24"/>
            <p:cNvSpPr/>
            <p:nvPr/>
          </p:nvSpPr>
          <p:spPr>
            <a:xfrm>
              <a:off x="8767038" y="5145331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Ellipszis 25"/>
            <p:cNvSpPr/>
            <p:nvPr/>
          </p:nvSpPr>
          <p:spPr>
            <a:xfrm>
              <a:off x="8767038" y="4138863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" name="Ellipszis 26"/>
            <p:cNvSpPr/>
            <p:nvPr/>
          </p:nvSpPr>
          <p:spPr>
            <a:xfrm>
              <a:off x="10647953" y="5145331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8" name="Egyenes összekötő nyíllal 27"/>
            <p:cNvCxnSpPr>
              <a:stCxn id="25" idx="0"/>
              <a:endCxn id="26" idx="4"/>
            </p:cNvCxnSpPr>
            <p:nvPr/>
          </p:nvCxnSpPr>
          <p:spPr>
            <a:xfrm flipV="1">
              <a:off x="8947038" y="4498863"/>
              <a:ext cx="0" cy="646468"/>
            </a:xfrm>
            <a:prstGeom prst="straightConnector1">
              <a:avLst/>
            </a:prstGeom>
            <a:ln w="9525">
              <a:solidFill>
                <a:srgbClr val="BA6E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gyenes összekötő nyíllal 28"/>
            <p:cNvCxnSpPr>
              <a:stCxn id="33" idx="4"/>
              <a:endCxn id="27" idx="0"/>
            </p:cNvCxnSpPr>
            <p:nvPr/>
          </p:nvCxnSpPr>
          <p:spPr>
            <a:xfrm>
              <a:off x="10827953" y="4500444"/>
              <a:ext cx="0" cy="64488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gyenes összekötő nyíllal 29"/>
            <p:cNvCxnSpPr>
              <a:stCxn id="27" idx="2"/>
              <a:endCxn id="25" idx="6"/>
            </p:cNvCxnSpPr>
            <p:nvPr/>
          </p:nvCxnSpPr>
          <p:spPr>
            <a:xfrm flipH="1">
              <a:off x="9127038" y="5325331"/>
              <a:ext cx="1520915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Ellipszis 32"/>
            <p:cNvSpPr/>
            <p:nvPr/>
          </p:nvSpPr>
          <p:spPr>
            <a:xfrm>
              <a:off x="10647953" y="4140444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6" name="Egyenes összekötő nyíllal 35"/>
            <p:cNvCxnSpPr>
              <a:stCxn id="26" idx="6"/>
              <a:endCxn id="33" idx="2"/>
            </p:cNvCxnSpPr>
            <p:nvPr/>
          </p:nvCxnSpPr>
          <p:spPr>
            <a:xfrm>
              <a:off x="9127038" y="4318863"/>
              <a:ext cx="1520915" cy="1581"/>
            </a:xfrm>
            <a:prstGeom prst="straightConnector1">
              <a:avLst/>
            </a:prstGeom>
            <a:ln w="9525">
              <a:solidFill>
                <a:srgbClr val="BA6E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Egyenes összekötő nyíllal 2"/>
            <p:cNvCxnSpPr>
              <a:stCxn id="25" idx="7"/>
              <a:endCxn id="33" idx="3"/>
            </p:cNvCxnSpPr>
            <p:nvPr/>
          </p:nvCxnSpPr>
          <p:spPr>
            <a:xfrm flipV="1">
              <a:off x="9074317" y="4447723"/>
              <a:ext cx="1626357" cy="75032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églalap 11"/>
          <p:cNvSpPr/>
          <p:nvPr/>
        </p:nvSpPr>
        <p:spPr>
          <a:xfrm>
            <a:off x="2592465" y="4891668"/>
            <a:ext cx="3902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Példa irányított körmentes gráfra:</a:t>
            </a:r>
            <a:endParaRPr lang="hu-HU" dirty="0"/>
          </a:p>
        </p:txBody>
      </p:sp>
      <p:grpSp>
        <p:nvGrpSpPr>
          <p:cNvPr id="31" name="Csoportba foglalás 30"/>
          <p:cNvGrpSpPr/>
          <p:nvPr/>
        </p:nvGrpSpPr>
        <p:grpSpPr>
          <a:xfrm>
            <a:off x="4344017" y="5416372"/>
            <a:ext cx="2240915" cy="1366468"/>
            <a:chOff x="8767038" y="4138863"/>
            <a:chExt cx="2240915" cy="1366468"/>
          </a:xfrm>
        </p:grpSpPr>
        <p:sp>
          <p:nvSpPr>
            <p:cNvPr id="32" name="Ellipszis 31"/>
            <p:cNvSpPr/>
            <p:nvPr/>
          </p:nvSpPr>
          <p:spPr>
            <a:xfrm>
              <a:off x="8767038" y="5145331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4" name="Ellipszis 33"/>
            <p:cNvSpPr/>
            <p:nvPr/>
          </p:nvSpPr>
          <p:spPr>
            <a:xfrm>
              <a:off x="8767038" y="4138863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" name="Ellipszis 34"/>
            <p:cNvSpPr/>
            <p:nvPr/>
          </p:nvSpPr>
          <p:spPr>
            <a:xfrm>
              <a:off x="10647953" y="5145331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7" name="Egyenes összekötő nyíllal 36"/>
            <p:cNvCxnSpPr>
              <a:stCxn id="32" idx="0"/>
              <a:endCxn id="34" idx="4"/>
            </p:cNvCxnSpPr>
            <p:nvPr/>
          </p:nvCxnSpPr>
          <p:spPr>
            <a:xfrm flipV="1">
              <a:off x="8947038" y="4498863"/>
              <a:ext cx="0" cy="646468"/>
            </a:xfrm>
            <a:prstGeom prst="straightConnector1">
              <a:avLst/>
            </a:prstGeom>
            <a:ln w="9525">
              <a:solidFill>
                <a:srgbClr val="BA6E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gyenes összekötő nyíllal 37"/>
            <p:cNvCxnSpPr>
              <a:stCxn id="40" idx="4"/>
              <a:endCxn id="35" idx="0"/>
            </p:cNvCxnSpPr>
            <p:nvPr/>
          </p:nvCxnSpPr>
          <p:spPr>
            <a:xfrm>
              <a:off x="10827953" y="4500444"/>
              <a:ext cx="0" cy="644887"/>
            </a:xfrm>
            <a:prstGeom prst="straightConnector1">
              <a:avLst/>
            </a:prstGeom>
            <a:ln w="9525">
              <a:solidFill>
                <a:srgbClr val="BA6E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gyenes összekötő nyíllal 38"/>
            <p:cNvCxnSpPr>
              <a:stCxn id="32" idx="6"/>
              <a:endCxn id="35" idx="2"/>
            </p:cNvCxnSpPr>
            <p:nvPr/>
          </p:nvCxnSpPr>
          <p:spPr>
            <a:xfrm>
              <a:off x="9127038" y="5325331"/>
              <a:ext cx="1520915" cy="0"/>
            </a:xfrm>
            <a:prstGeom prst="straightConnector1">
              <a:avLst/>
            </a:prstGeom>
            <a:ln w="9525">
              <a:solidFill>
                <a:srgbClr val="BA6E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Ellipszis 39"/>
            <p:cNvSpPr/>
            <p:nvPr/>
          </p:nvSpPr>
          <p:spPr>
            <a:xfrm>
              <a:off x="10647953" y="4140444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41" name="Egyenes összekötő nyíllal 40"/>
            <p:cNvCxnSpPr>
              <a:stCxn id="34" idx="6"/>
              <a:endCxn id="40" idx="2"/>
            </p:cNvCxnSpPr>
            <p:nvPr/>
          </p:nvCxnSpPr>
          <p:spPr>
            <a:xfrm>
              <a:off x="9127038" y="4318863"/>
              <a:ext cx="1520915" cy="1581"/>
            </a:xfrm>
            <a:prstGeom prst="straightConnector1">
              <a:avLst/>
            </a:prstGeom>
            <a:ln w="9525">
              <a:solidFill>
                <a:srgbClr val="BA6E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gyenes összekötő nyíllal 41"/>
            <p:cNvCxnSpPr>
              <a:stCxn id="32" idx="7"/>
              <a:endCxn id="40" idx="3"/>
            </p:cNvCxnSpPr>
            <p:nvPr/>
          </p:nvCxnSpPr>
          <p:spPr>
            <a:xfrm flipV="1">
              <a:off x="9074317" y="4447723"/>
              <a:ext cx="1626357" cy="750329"/>
            </a:xfrm>
            <a:prstGeom prst="straightConnector1">
              <a:avLst/>
            </a:prstGeom>
            <a:ln>
              <a:solidFill>
                <a:srgbClr val="BA6E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379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/>
          <a:lstStyle/>
          <a:p>
            <a:r>
              <a:rPr lang="hu-HU" dirty="0"/>
              <a:t>A </a:t>
            </a:r>
            <a:r>
              <a:rPr lang="hu-HU" i="1" dirty="0"/>
              <a:t>többszörös irányított élek</a:t>
            </a:r>
            <a:r>
              <a:rPr lang="hu-HU" dirty="0"/>
              <a:t> olyan irányított élek, amiknek azonos a kezdő és végpontja.</a:t>
            </a:r>
          </a:p>
          <a:p>
            <a:pPr marL="0" indent="0">
              <a:buNone/>
            </a:pPr>
            <a:r>
              <a:rPr lang="hu-HU" dirty="0"/>
              <a:t>Példa többszörös </a:t>
            </a:r>
            <a:r>
              <a:rPr lang="hu-HU" dirty="0" smtClean="0"/>
              <a:t>irányított élekre</a:t>
            </a:r>
            <a:r>
              <a:rPr lang="hu-HU" dirty="0"/>
              <a:t>:</a:t>
            </a:r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Irányított gráfok</a:t>
            </a:r>
            <a:endParaRPr lang="hu-HU" dirty="0"/>
          </a:p>
        </p:txBody>
      </p:sp>
      <p:sp>
        <p:nvSpPr>
          <p:cNvPr id="43" name="Ellipszis 42"/>
          <p:cNvSpPr/>
          <p:nvPr/>
        </p:nvSpPr>
        <p:spPr>
          <a:xfrm>
            <a:off x="4369886" y="3826042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4" name="Ellipszis 43"/>
          <p:cNvSpPr/>
          <p:nvPr/>
        </p:nvSpPr>
        <p:spPr>
          <a:xfrm>
            <a:off x="4369886" y="4740094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5" name="Görbe összekötő 44"/>
          <p:cNvCxnSpPr>
            <a:stCxn id="44" idx="2"/>
            <a:endCxn id="43" idx="2"/>
          </p:cNvCxnSpPr>
          <p:nvPr/>
        </p:nvCxnSpPr>
        <p:spPr>
          <a:xfrm rot="10800000">
            <a:off x="4369886" y="4006042"/>
            <a:ext cx="12700" cy="914052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örbe összekötő 45"/>
          <p:cNvCxnSpPr>
            <a:stCxn id="44" idx="6"/>
            <a:endCxn id="43" idx="6"/>
          </p:cNvCxnSpPr>
          <p:nvPr/>
        </p:nvCxnSpPr>
        <p:spPr>
          <a:xfrm flipV="1">
            <a:off x="4729886" y="4006042"/>
            <a:ext cx="12700" cy="914052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lipszis 50"/>
          <p:cNvSpPr/>
          <p:nvPr/>
        </p:nvSpPr>
        <p:spPr>
          <a:xfrm>
            <a:off x="7445960" y="3826042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2" name="Ellipszis 51"/>
          <p:cNvSpPr/>
          <p:nvPr/>
        </p:nvSpPr>
        <p:spPr>
          <a:xfrm>
            <a:off x="7445960" y="4740094"/>
            <a:ext cx="360000" cy="36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53" name="Görbe összekötő 52"/>
          <p:cNvCxnSpPr>
            <a:stCxn id="52" idx="2"/>
            <a:endCxn id="51" idx="2"/>
          </p:cNvCxnSpPr>
          <p:nvPr/>
        </p:nvCxnSpPr>
        <p:spPr>
          <a:xfrm rot="10800000">
            <a:off x="7445960" y="4006042"/>
            <a:ext cx="12700" cy="914052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örbe összekötő 53"/>
          <p:cNvCxnSpPr>
            <a:stCxn id="52" idx="6"/>
            <a:endCxn id="51" idx="6"/>
          </p:cNvCxnSpPr>
          <p:nvPr/>
        </p:nvCxnSpPr>
        <p:spPr>
          <a:xfrm flipV="1">
            <a:off x="7805960" y="4006042"/>
            <a:ext cx="12700" cy="914052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/>
          <p:cNvCxnSpPr>
            <a:stCxn id="52" idx="0"/>
            <a:endCxn id="51" idx="4"/>
          </p:cNvCxnSpPr>
          <p:nvPr/>
        </p:nvCxnSpPr>
        <p:spPr>
          <a:xfrm flipV="1">
            <a:off x="7625960" y="4186042"/>
            <a:ext cx="0" cy="554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Szövegdoboz 54"/>
          <p:cNvSpPr txBox="1"/>
          <p:nvPr/>
        </p:nvSpPr>
        <p:spPr>
          <a:xfrm>
            <a:off x="3313810" y="5333818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kétszeres irányított él</a:t>
            </a:r>
            <a:endParaRPr lang="hu-HU" dirty="0"/>
          </a:p>
        </p:txBody>
      </p:sp>
      <p:sp>
        <p:nvSpPr>
          <p:cNvPr id="56" name="Szövegdoboz 55"/>
          <p:cNvSpPr txBox="1"/>
          <p:nvPr/>
        </p:nvSpPr>
        <p:spPr>
          <a:xfrm>
            <a:off x="6209410" y="5330018"/>
            <a:ext cx="2861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háromszoros irányított él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9242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C809049-3246-4998-A7B4-FDD59E1A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692442"/>
          </a:xfrm>
        </p:spPr>
        <p:txBody>
          <a:bodyPr>
            <a:normAutofit lnSpcReduction="10000"/>
          </a:bodyPr>
          <a:lstStyle/>
          <a:p>
            <a:r>
              <a:rPr lang="hu-HU" dirty="0"/>
              <a:t>A </a:t>
            </a:r>
            <a:r>
              <a:rPr lang="hu-HU" i="1" dirty="0"/>
              <a:t>forrás</a:t>
            </a:r>
            <a:r>
              <a:rPr lang="hu-HU" dirty="0"/>
              <a:t> az irányított gráf olyan csúcsa, ami az irányított éleknek csak kezdőpontja lehet.</a:t>
            </a:r>
          </a:p>
          <a:p>
            <a:r>
              <a:rPr lang="hu-HU" dirty="0"/>
              <a:t>A </a:t>
            </a:r>
            <a:r>
              <a:rPr lang="hu-HU" i="1" dirty="0"/>
              <a:t>nyelő</a:t>
            </a:r>
            <a:r>
              <a:rPr lang="hu-HU" dirty="0"/>
              <a:t> az irányított gráf olyan csúcsa, ami az irányított éleknek csak végpontja lehet.</a:t>
            </a:r>
          </a:p>
          <a:p>
            <a:pPr marL="0" indent="0">
              <a:buNone/>
            </a:pPr>
            <a:r>
              <a:rPr lang="hu-HU" dirty="0"/>
              <a:t>Példa forrásra és nyelőre:</a:t>
            </a:r>
          </a:p>
        </p:txBody>
      </p:sp>
      <p:pic>
        <p:nvPicPr>
          <p:cNvPr id="7" name="Tartalom helye 4" descr="A képen férfi látható&#10;&#10;Automatikusan generált leírás">
            <a:extLst>
              <a:ext uri="{FF2B5EF4-FFF2-40B4-BE49-F238E27FC236}">
                <a16:creationId xmlns:a16="http://schemas.microsoft.com/office/drawing/2014/main" xmlns="" id="{2AA0B0DF-ABC4-4A5A-9A08-8FC189C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5" y="1327547"/>
            <a:ext cx="1154906" cy="11549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BB840403-E6B6-496F-A238-F0B03CBF58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50"/>
          <a:stretch/>
        </p:blipFill>
        <p:spPr>
          <a:xfrm>
            <a:off x="11302837" y="6003188"/>
            <a:ext cx="631142" cy="637018"/>
          </a:xfrm>
          <a:prstGeom prst="rect">
            <a:avLst/>
          </a:prstGeom>
        </p:spPr>
      </p:pic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Hálótervezés</a:t>
            </a:r>
          </a:p>
        </p:txBody>
      </p:sp>
      <p:grpSp>
        <p:nvGrpSpPr>
          <p:cNvPr id="65" name="Csoportba foglalás 64"/>
          <p:cNvGrpSpPr/>
          <p:nvPr/>
        </p:nvGrpSpPr>
        <p:grpSpPr>
          <a:xfrm>
            <a:off x="3292786" y="3826042"/>
            <a:ext cx="6331950" cy="2504041"/>
            <a:chOff x="3292786" y="3826042"/>
            <a:chExt cx="6331950" cy="2504041"/>
          </a:xfrm>
        </p:grpSpPr>
        <p:sp>
          <p:nvSpPr>
            <p:cNvPr id="43" name="Ellipszis 42"/>
            <p:cNvSpPr/>
            <p:nvPr/>
          </p:nvSpPr>
          <p:spPr>
            <a:xfrm>
              <a:off x="4031094" y="4242158"/>
              <a:ext cx="360000" cy="36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4" name="Ellipszis 43"/>
            <p:cNvSpPr/>
            <p:nvPr/>
          </p:nvSpPr>
          <p:spPr>
            <a:xfrm>
              <a:off x="4025559" y="5965417"/>
              <a:ext cx="360000" cy="36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1" name="Ellipszis 50"/>
            <p:cNvSpPr/>
            <p:nvPr/>
          </p:nvSpPr>
          <p:spPr>
            <a:xfrm>
              <a:off x="8418454" y="4195940"/>
              <a:ext cx="360000" cy="360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2" name="Ellipszis 51"/>
            <p:cNvSpPr/>
            <p:nvPr/>
          </p:nvSpPr>
          <p:spPr>
            <a:xfrm>
              <a:off x="8418454" y="5965417"/>
              <a:ext cx="360000" cy="360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5" name="Szövegdoboz 54"/>
            <p:cNvSpPr txBox="1"/>
            <p:nvPr/>
          </p:nvSpPr>
          <p:spPr>
            <a:xfrm>
              <a:off x="3292786" y="4194519"/>
              <a:ext cx="792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forrás</a:t>
              </a:r>
              <a:endParaRPr lang="hu-HU" dirty="0"/>
            </a:p>
          </p:txBody>
        </p:sp>
        <p:sp>
          <p:nvSpPr>
            <p:cNvPr id="17" name="Ellipszis 16"/>
            <p:cNvSpPr/>
            <p:nvPr/>
          </p:nvSpPr>
          <p:spPr>
            <a:xfrm>
              <a:off x="8418454" y="4996244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Ellipszis 17"/>
            <p:cNvSpPr/>
            <p:nvPr/>
          </p:nvSpPr>
          <p:spPr>
            <a:xfrm>
              <a:off x="7251923" y="4493297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" name="Ellipszis 18"/>
            <p:cNvSpPr/>
            <p:nvPr/>
          </p:nvSpPr>
          <p:spPr>
            <a:xfrm>
              <a:off x="4031094" y="5017629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Ellipszis 19"/>
            <p:cNvSpPr/>
            <p:nvPr/>
          </p:nvSpPr>
          <p:spPr>
            <a:xfrm>
              <a:off x="5789613" y="5965417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" name="Egyenes összekötő nyíllal 2"/>
            <p:cNvCxnSpPr>
              <a:stCxn id="43" idx="4"/>
              <a:endCxn id="19" idx="0"/>
            </p:cNvCxnSpPr>
            <p:nvPr/>
          </p:nvCxnSpPr>
          <p:spPr>
            <a:xfrm>
              <a:off x="4211094" y="4602158"/>
              <a:ext cx="0" cy="4154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gyenes összekötő nyíllal 22"/>
            <p:cNvCxnSpPr>
              <a:stCxn id="43" idx="6"/>
              <a:endCxn id="18" idx="2"/>
            </p:cNvCxnSpPr>
            <p:nvPr/>
          </p:nvCxnSpPr>
          <p:spPr>
            <a:xfrm>
              <a:off x="4391094" y="4422158"/>
              <a:ext cx="2860829" cy="2511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gyenes összekötő nyíllal 26"/>
            <p:cNvCxnSpPr>
              <a:stCxn id="43" idx="5"/>
              <a:endCxn id="52" idx="2"/>
            </p:cNvCxnSpPr>
            <p:nvPr/>
          </p:nvCxnSpPr>
          <p:spPr>
            <a:xfrm>
              <a:off x="4338373" y="4549437"/>
              <a:ext cx="4080081" cy="1595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30"/>
            <p:cNvCxnSpPr>
              <a:stCxn id="44" idx="6"/>
              <a:endCxn id="20" idx="2"/>
            </p:cNvCxnSpPr>
            <p:nvPr/>
          </p:nvCxnSpPr>
          <p:spPr>
            <a:xfrm>
              <a:off x="4385559" y="6145417"/>
              <a:ext cx="140405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nyíllal 33"/>
            <p:cNvCxnSpPr>
              <a:stCxn id="20" idx="6"/>
              <a:endCxn id="17" idx="3"/>
            </p:cNvCxnSpPr>
            <p:nvPr/>
          </p:nvCxnSpPr>
          <p:spPr>
            <a:xfrm flipV="1">
              <a:off x="6149613" y="5303523"/>
              <a:ext cx="2321562" cy="841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gyenes összekötő nyíllal 36"/>
            <p:cNvCxnSpPr>
              <a:stCxn id="17" idx="0"/>
              <a:endCxn id="51" idx="4"/>
            </p:cNvCxnSpPr>
            <p:nvPr/>
          </p:nvCxnSpPr>
          <p:spPr>
            <a:xfrm flipV="1">
              <a:off x="8598454" y="4555940"/>
              <a:ext cx="0" cy="4403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gyenes összekötő nyíllal 39"/>
            <p:cNvCxnSpPr>
              <a:stCxn id="18" idx="5"/>
              <a:endCxn id="52" idx="1"/>
            </p:cNvCxnSpPr>
            <p:nvPr/>
          </p:nvCxnSpPr>
          <p:spPr>
            <a:xfrm>
              <a:off x="7559202" y="4800576"/>
              <a:ext cx="911973" cy="12175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gyenes összekötő nyíllal 46"/>
            <p:cNvCxnSpPr>
              <a:stCxn id="19" idx="6"/>
              <a:endCxn id="17" idx="1"/>
            </p:cNvCxnSpPr>
            <p:nvPr/>
          </p:nvCxnSpPr>
          <p:spPr>
            <a:xfrm flipV="1">
              <a:off x="4391094" y="5048965"/>
              <a:ext cx="4080081" cy="148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Szövegdoboz 61"/>
            <p:cNvSpPr txBox="1"/>
            <p:nvPr/>
          </p:nvSpPr>
          <p:spPr>
            <a:xfrm>
              <a:off x="3292786" y="5960751"/>
              <a:ext cx="792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forrás</a:t>
              </a:r>
              <a:endParaRPr lang="hu-HU" dirty="0"/>
            </a:p>
          </p:txBody>
        </p:sp>
        <p:sp>
          <p:nvSpPr>
            <p:cNvPr id="63" name="Szövegdoboz 62"/>
            <p:cNvSpPr txBox="1"/>
            <p:nvPr/>
          </p:nvSpPr>
          <p:spPr>
            <a:xfrm>
              <a:off x="8827723" y="5960751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nyelő</a:t>
              </a:r>
              <a:endParaRPr lang="hu-HU" dirty="0"/>
            </a:p>
          </p:txBody>
        </p:sp>
        <p:sp>
          <p:nvSpPr>
            <p:cNvPr id="64" name="Szövegdoboz 63"/>
            <p:cNvSpPr txBox="1"/>
            <p:nvPr/>
          </p:nvSpPr>
          <p:spPr>
            <a:xfrm>
              <a:off x="8199947" y="3826042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 smtClean="0"/>
                <a:t>nyelő</a:t>
              </a:r>
              <a:endParaRPr lang="hu-HU" dirty="0"/>
            </a:p>
          </p:txBody>
        </p:sp>
      </p:grpSp>
    </p:spTree>
    <p:extLst>
      <p:ext uri="{BB962C8B-B14F-4D97-AF65-F5344CB8AC3E}">
        <p14:creationId xmlns:p14="http://schemas.microsoft.com/office/powerpoint/2010/main" val="26147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zálak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EB6529532E12541A66AA8D5596F9D6F" ma:contentTypeVersion="13" ma:contentTypeDescription="Új dokumentum létrehozása." ma:contentTypeScope="" ma:versionID="c23bfd4ab80462c9dfd759921dcf26e6">
  <xsd:schema xmlns:xsd="http://www.w3.org/2001/XMLSchema" xmlns:xs="http://www.w3.org/2001/XMLSchema" xmlns:p="http://schemas.microsoft.com/office/2006/metadata/properties" xmlns:ns3="e497d766-9098-4312-9063-c7203b20471a" xmlns:ns4="6ad025bc-9453-4e28-b64e-60578e9b89e7" targetNamespace="http://schemas.microsoft.com/office/2006/metadata/properties" ma:root="true" ma:fieldsID="01a4622fc9b5fc2aea83d744953b9b87" ns3:_="" ns4:_="">
    <xsd:import namespace="e497d766-9098-4312-9063-c7203b20471a"/>
    <xsd:import namespace="6ad025bc-9453-4e28-b64e-60578e9b89e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97d766-9098-4312-9063-c7203b204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025bc-9453-4e28-b64e-60578e9b89e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6E7AEE-B652-418A-ADEE-6204A5C0BB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97d766-9098-4312-9063-c7203b20471a"/>
    <ds:schemaRef ds:uri="6ad025bc-9453-4e28-b64e-60578e9b8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40523E4-0ABF-43E1-ACD6-DBAB753051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E4FD83-4004-4AFF-88FB-10679F918E52}">
  <ds:schemaRefs>
    <ds:schemaRef ds:uri="http://www.w3.org/XML/1998/namespace"/>
    <ds:schemaRef ds:uri="6ad025bc-9453-4e28-b64e-60578e9b89e7"/>
    <ds:schemaRef ds:uri="e497d766-9098-4312-9063-c7203b20471a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6040</TotalTime>
  <Words>3816</Words>
  <Application>Microsoft Office PowerPoint</Application>
  <PresentationFormat>Szélesvásznú</PresentationFormat>
  <Paragraphs>2365</Paragraphs>
  <Slides>50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50</vt:i4>
      </vt:variant>
    </vt:vector>
  </HeadingPairs>
  <TitlesOfParts>
    <vt:vector size="56" baseType="lpstr">
      <vt:lpstr>Arial</vt:lpstr>
      <vt:lpstr>Calibri</vt:lpstr>
      <vt:lpstr>Century Gothic</vt:lpstr>
      <vt:lpstr>Times New Roman</vt:lpstr>
      <vt:lpstr>Wingdings 3</vt:lpstr>
      <vt:lpstr>Szálak</vt:lpstr>
      <vt:lpstr>Gráfok és gazdasági alkalmazásaik. Hálótervezés</vt:lpstr>
      <vt:lpstr>Gráfok</vt:lpstr>
      <vt:lpstr>Irányított gráfok</vt:lpstr>
      <vt:lpstr>Irányított gráfok</vt:lpstr>
      <vt:lpstr>Irányított gráfok</vt:lpstr>
      <vt:lpstr>Irányított gráfok</vt:lpstr>
      <vt:lpstr>Irányított gráfok</vt:lpstr>
      <vt:lpstr>Irányított gráfok</vt:lpstr>
      <vt:lpstr>Hálótervezés</vt:lpstr>
      <vt:lpstr>Hálótervezés</vt:lpstr>
      <vt:lpstr>Hálótervezés</vt:lpstr>
      <vt:lpstr>Hálótervezés</vt:lpstr>
      <vt:lpstr>Hálótervezés A háló felrajzolása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Hálótervezés A háló kiértékelése (időtervezés)</vt:lpstr>
      <vt:lpstr>Hálótervezés A háló kiértékelése (időtervezés)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Hálótervezés A háló kiértékelése (időtervezés)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Hálótervezés A háló kiértékelése (időtervezés)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Sebestyén Lilla Anna</dc:creator>
  <cp:lastModifiedBy>Bánhalmi Árpád</cp:lastModifiedBy>
  <cp:revision>33</cp:revision>
  <dcterms:created xsi:type="dcterms:W3CDTF">2020-05-29T07:53:14Z</dcterms:created>
  <dcterms:modified xsi:type="dcterms:W3CDTF">2020-06-23T13:06:04Z</dcterms:modified>
</cp:coreProperties>
</file>